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8" r:id="rId2"/>
    <p:sldId id="256" r:id="rId3"/>
    <p:sldId id="262" r:id="rId4"/>
    <p:sldId id="266" r:id="rId5"/>
    <p:sldId id="270" r:id="rId6"/>
    <p:sldId id="274" r:id="rId7"/>
    <p:sldId id="278" r:id="rId8"/>
    <p:sldId id="302" r:id="rId9"/>
    <p:sldId id="306" r:id="rId10"/>
    <p:sldId id="310" r:id="rId11"/>
    <p:sldId id="314" r:id="rId12"/>
    <p:sldId id="318" r:id="rId13"/>
    <p:sldId id="322" r:id="rId14"/>
    <p:sldId id="326" r:id="rId15"/>
    <p:sldId id="330" r:id="rId16"/>
    <p:sldId id="334" r:id="rId17"/>
    <p:sldId id="338" r:id="rId18"/>
    <p:sldId id="342" r:id="rId19"/>
    <p:sldId id="346" r:id="rId20"/>
    <p:sldId id="350" r:id="rId21"/>
    <p:sldId id="354" r:id="rId22"/>
    <p:sldId id="358" r:id="rId23"/>
    <p:sldId id="362" r:id="rId24"/>
    <p:sldId id="366" r:id="rId25"/>
    <p:sldId id="370" r:id="rId26"/>
    <p:sldId id="374" r:id="rId27"/>
    <p:sldId id="2076138648" r:id="rId28"/>
    <p:sldId id="2076138585" r:id="rId29"/>
    <p:sldId id="2076138584" r:id="rId30"/>
    <p:sldId id="2076138586" r:id="rId31"/>
    <p:sldId id="2076138588" r:id="rId32"/>
    <p:sldId id="2076138645" r:id="rId3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409CAE-19DA-40F3-94B9-262A628C586F}" v="2" dt="2026-03-26T14:42:17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ha Vasama" userId="8ba50429-ff71-4991-9050-d77f887db933" providerId="ADAL" clId="{259528AB-9E83-4934-B577-99666C70BBB5}"/>
    <pc:docChg chg="undo custSel addSld delSld modSld">
      <pc:chgData name="Juha Vasama" userId="8ba50429-ff71-4991-9050-d77f887db933" providerId="ADAL" clId="{259528AB-9E83-4934-B577-99666C70BBB5}" dt="2026-03-26T14:45:49.236" v="252" actId="47"/>
      <pc:docMkLst>
        <pc:docMk/>
      </pc:docMkLst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56"/>
        </pc:sldMkLst>
      </pc:sldChg>
      <pc:sldChg chg="addSp delSp modSp mod">
        <pc:chgData name="Juha Vasama" userId="8ba50429-ff71-4991-9050-d77f887db933" providerId="ADAL" clId="{259528AB-9E83-4934-B577-99666C70BBB5}" dt="2026-03-26T14:38:23.344" v="57" actId="6549"/>
        <pc:sldMkLst>
          <pc:docMk/>
          <pc:sldMk cId="3006363992" sldId="258"/>
        </pc:sldMkLst>
        <pc:spChg chg="mod">
          <ac:chgData name="Juha Vasama" userId="8ba50429-ff71-4991-9050-d77f887db933" providerId="ADAL" clId="{259528AB-9E83-4934-B577-99666C70BBB5}" dt="2026-03-26T14:38:23.344" v="57" actId="6549"/>
          <ac:spMkLst>
            <pc:docMk/>
            <pc:sldMk cId="3006363992" sldId="258"/>
            <ac:spMk id="2" creationId="{FD0644B5-5444-254A-B9C1-B9BCB67867B6}"/>
          </ac:spMkLst>
        </pc:spChg>
        <pc:spChg chg="add del">
          <ac:chgData name="Juha Vasama" userId="8ba50429-ff71-4991-9050-d77f887db933" providerId="ADAL" clId="{259528AB-9E83-4934-B577-99666C70BBB5}" dt="2026-03-26T13:10:44.706" v="1" actId="22"/>
          <ac:spMkLst>
            <pc:docMk/>
            <pc:sldMk cId="3006363992" sldId="258"/>
            <ac:spMk id="7" creationId="{AAB676ED-BBC5-20EB-E65D-15063434FB47}"/>
          </ac:spMkLst>
        </pc:spChg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62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66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7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74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278"/>
        </pc:sldMkLst>
      </pc:sldChg>
      <pc:sldChg chg="add del">
        <pc:chgData name="Juha Vasama" userId="8ba50429-ff71-4991-9050-d77f887db933" providerId="ADAL" clId="{259528AB-9E83-4934-B577-99666C70BBB5}" dt="2026-03-26T13:11:35.233" v="40" actId="47"/>
        <pc:sldMkLst>
          <pc:docMk/>
          <pc:sldMk cId="0" sldId="282"/>
        </pc:sldMkLst>
      </pc:sldChg>
      <pc:sldChg chg="add del">
        <pc:chgData name="Juha Vasama" userId="8ba50429-ff71-4991-9050-d77f887db933" providerId="ADAL" clId="{259528AB-9E83-4934-B577-99666C70BBB5}" dt="2026-03-26T13:11:35.941" v="41" actId="47"/>
        <pc:sldMkLst>
          <pc:docMk/>
          <pc:sldMk cId="0" sldId="284"/>
        </pc:sldMkLst>
      </pc:sldChg>
      <pc:sldChg chg="add del">
        <pc:chgData name="Juha Vasama" userId="8ba50429-ff71-4991-9050-d77f887db933" providerId="ADAL" clId="{259528AB-9E83-4934-B577-99666C70BBB5}" dt="2026-03-26T13:11:36.609" v="42" actId="47"/>
        <pc:sldMkLst>
          <pc:docMk/>
          <pc:sldMk cId="0" sldId="286"/>
        </pc:sldMkLst>
      </pc:sldChg>
      <pc:sldChg chg="add del">
        <pc:chgData name="Juha Vasama" userId="8ba50429-ff71-4991-9050-d77f887db933" providerId="ADAL" clId="{259528AB-9E83-4934-B577-99666C70BBB5}" dt="2026-03-26T13:11:37.483" v="43" actId="47"/>
        <pc:sldMkLst>
          <pc:docMk/>
          <pc:sldMk cId="0" sldId="288"/>
        </pc:sldMkLst>
      </pc:sldChg>
      <pc:sldChg chg="add del">
        <pc:chgData name="Juha Vasama" userId="8ba50429-ff71-4991-9050-d77f887db933" providerId="ADAL" clId="{259528AB-9E83-4934-B577-99666C70BBB5}" dt="2026-03-26T13:11:38.175" v="44" actId="47"/>
        <pc:sldMkLst>
          <pc:docMk/>
          <pc:sldMk cId="0" sldId="290"/>
        </pc:sldMkLst>
      </pc:sldChg>
      <pc:sldChg chg="add del">
        <pc:chgData name="Juha Vasama" userId="8ba50429-ff71-4991-9050-d77f887db933" providerId="ADAL" clId="{259528AB-9E83-4934-B577-99666C70BBB5}" dt="2026-03-26T13:11:40.629" v="45" actId="47"/>
        <pc:sldMkLst>
          <pc:docMk/>
          <pc:sldMk cId="0" sldId="292"/>
        </pc:sldMkLst>
      </pc:sldChg>
      <pc:sldChg chg="add del">
        <pc:chgData name="Juha Vasama" userId="8ba50429-ff71-4991-9050-d77f887db933" providerId="ADAL" clId="{259528AB-9E83-4934-B577-99666C70BBB5}" dt="2026-03-26T13:11:41.160" v="46" actId="47"/>
        <pc:sldMkLst>
          <pc:docMk/>
          <pc:sldMk cId="0" sldId="294"/>
        </pc:sldMkLst>
      </pc:sldChg>
      <pc:sldChg chg="add del">
        <pc:chgData name="Juha Vasama" userId="8ba50429-ff71-4991-9050-d77f887db933" providerId="ADAL" clId="{259528AB-9E83-4934-B577-99666C70BBB5}" dt="2026-03-26T13:11:41.880" v="47" actId="47"/>
        <pc:sldMkLst>
          <pc:docMk/>
          <pc:sldMk cId="0" sldId="296"/>
        </pc:sldMkLst>
      </pc:sldChg>
      <pc:sldChg chg="add del">
        <pc:chgData name="Juha Vasama" userId="8ba50429-ff71-4991-9050-d77f887db933" providerId="ADAL" clId="{259528AB-9E83-4934-B577-99666C70BBB5}" dt="2026-03-26T13:11:44.739" v="48" actId="47"/>
        <pc:sldMkLst>
          <pc:docMk/>
          <pc:sldMk cId="0" sldId="298"/>
        </pc:sldMkLst>
      </pc:sldChg>
      <pc:sldChg chg="add del">
        <pc:chgData name="Juha Vasama" userId="8ba50429-ff71-4991-9050-d77f887db933" providerId="ADAL" clId="{259528AB-9E83-4934-B577-99666C70BBB5}" dt="2026-03-26T13:11:46.810" v="49" actId="47"/>
        <pc:sldMkLst>
          <pc:docMk/>
          <pc:sldMk cId="0" sldId="30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02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06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1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14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18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22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26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3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34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38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42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46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5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54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58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62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66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70"/>
        </pc:sldMkLst>
      </pc:sldChg>
      <pc:sldChg chg="add">
        <pc:chgData name="Juha Vasama" userId="8ba50429-ff71-4991-9050-d77f887db933" providerId="ADAL" clId="{259528AB-9E83-4934-B577-99666C70BBB5}" dt="2026-03-26T13:10:57.628" v="2"/>
        <pc:sldMkLst>
          <pc:docMk/>
          <pc:sldMk cId="0" sldId="374"/>
        </pc:sldMkLst>
      </pc:sldChg>
      <pc:sldChg chg="add del">
        <pc:chgData name="Juha Vasama" userId="8ba50429-ff71-4991-9050-d77f887db933" providerId="ADAL" clId="{259528AB-9E83-4934-B577-99666C70BBB5}" dt="2026-03-26T13:11:54.031" v="50" actId="47"/>
        <pc:sldMkLst>
          <pc:docMk/>
          <pc:sldMk cId="0" sldId="378"/>
        </pc:sldMkLst>
      </pc:sldChg>
      <pc:sldChg chg="add del">
        <pc:chgData name="Juha Vasama" userId="8ba50429-ff71-4991-9050-d77f887db933" providerId="ADAL" clId="{259528AB-9E83-4934-B577-99666C70BBB5}" dt="2026-03-26T13:11:54.652" v="51" actId="47"/>
        <pc:sldMkLst>
          <pc:docMk/>
          <pc:sldMk cId="0" sldId="380"/>
        </pc:sldMkLst>
      </pc:sldChg>
      <pc:sldChg chg="add del">
        <pc:chgData name="Juha Vasama" userId="8ba50429-ff71-4991-9050-d77f887db933" providerId="ADAL" clId="{259528AB-9E83-4934-B577-99666C70BBB5}" dt="2026-03-26T13:11:55.291" v="52" actId="47"/>
        <pc:sldMkLst>
          <pc:docMk/>
          <pc:sldMk cId="0" sldId="382"/>
        </pc:sldMkLst>
      </pc:sldChg>
      <pc:sldChg chg="add del">
        <pc:chgData name="Juha Vasama" userId="8ba50429-ff71-4991-9050-d77f887db933" providerId="ADAL" clId="{259528AB-9E83-4934-B577-99666C70BBB5}" dt="2026-03-26T13:11:58.207" v="53" actId="47"/>
        <pc:sldMkLst>
          <pc:docMk/>
          <pc:sldMk cId="0" sldId="384"/>
        </pc:sldMkLst>
      </pc:sldChg>
      <pc:sldChg chg="add del">
        <pc:chgData name="Juha Vasama" userId="8ba50429-ff71-4991-9050-d77f887db933" providerId="ADAL" clId="{259528AB-9E83-4934-B577-99666C70BBB5}" dt="2026-03-26T13:11:58.835" v="54" actId="47"/>
        <pc:sldMkLst>
          <pc:docMk/>
          <pc:sldMk cId="0" sldId="386"/>
        </pc:sldMkLst>
      </pc:sldChg>
      <pc:sldChg chg="add del">
        <pc:chgData name="Juha Vasama" userId="8ba50429-ff71-4991-9050-d77f887db933" providerId="ADAL" clId="{259528AB-9E83-4934-B577-99666C70BBB5}" dt="2026-03-26T13:11:28.995" v="39" actId="47"/>
        <pc:sldMkLst>
          <pc:docMk/>
          <pc:sldMk cId="1137868397" sldId="387"/>
        </pc:sldMkLst>
      </pc:sldChg>
      <pc:sldChg chg="add">
        <pc:chgData name="Juha Vasama" userId="8ba50429-ff71-4991-9050-d77f887db933" providerId="ADAL" clId="{259528AB-9E83-4934-B577-99666C70BBB5}" dt="2026-03-26T14:42:17.507" v="221"/>
        <pc:sldMkLst>
          <pc:docMk/>
          <pc:sldMk cId="3871230794" sldId="2076138584"/>
        </pc:sldMkLst>
      </pc:sldChg>
      <pc:sldChg chg="add">
        <pc:chgData name="Juha Vasama" userId="8ba50429-ff71-4991-9050-d77f887db933" providerId="ADAL" clId="{259528AB-9E83-4934-B577-99666C70BBB5}" dt="2026-03-26T14:42:17.507" v="221"/>
        <pc:sldMkLst>
          <pc:docMk/>
          <pc:sldMk cId="2944925565" sldId="2076138585"/>
        </pc:sldMkLst>
      </pc:sldChg>
      <pc:sldChg chg="add">
        <pc:chgData name="Juha Vasama" userId="8ba50429-ff71-4991-9050-d77f887db933" providerId="ADAL" clId="{259528AB-9E83-4934-B577-99666C70BBB5}" dt="2026-03-26T14:42:17.507" v="221"/>
        <pc:sldMkLst>
          <pc:docMk/>
          <pc:sldMk cId="259543544" sldId="2076138586"/>
        </pc:sldMkLst>
      </pc:sldChg>
      <pc:sldChg chg="add">
        <pc:chgData name="Juha Vasama" userId="8ba50429-ff71-4991-9050-d77f887db933" providerId="ADAL" clId="{259528AB-9E83-4934-B577-99666C70BBB5}" dt="2026-03-26T14:42:17.507" v="221"/>
        <pc:sldMkLst>
          <pc:docMk/>
          <pc:sldMk cId="2691146658" sldId="2076138588"/>
        </pc:sldMkLst>
      </pc:sldChg>
      <pc:sldChg chg="addSp modSp mod">
        <pc:chgData name="Juha Vasama" userId="8ba50429-ff71-4991-9050-d77f887db933" providerId="ADAL" clId="{259528AB-9E83-4934-B577-99666C70BBB5}" dt="2026-03-26T14:45:08.818" v="251" actId="1076"/>
        <pc:sldMkLst>
          <pc:docMk/>
          <pc:sldMk cId="3104494709" sldId="2076138645"/>
        </pc:sldMkLst>
        <pc:spChg chg="mod">
          <ac:chgData name="Juha Vasama" userId="8ba50429-ff71-4991-9050-d77f887db933" providerId="ADAL" clId="{259528AB-9E83-4934-B577-99666C70BBB5}" dt="2026-03-26T14:42:31.757" v="247" actId="20577"/>
          <ac:spMkLst>
            <pc:docMk/>
            <pc:sldMk cId="3104494709" sldId="2076138645"/>
            <ac:spMk id="3" creationId="{AE0FB4C9-E915-B4E9-9EA5-E20E0A579592}"/>
          </ac:spMkLst>
        </pc:spChg>
        <pc:spChg chg="mod">
          <ac:chgData name="Juha Vasama" userId="8ba50429-ff71-4991-9050-d77f887db933" providerId="ADAL" clId="{259528AB-9E83-4934-B577-99666C70BBB5}" dt="2026-03-26T14:42:47.382" v="248" actId="6549"/>
          <ac:spMkLst>
            <pc:docMk/>
            <pc:sldMk cId="3104494709" sldId="2076138645"/>
            <ac:spMk id="5" creationId="{DF75DD54-BF92-D44B-C776-4E5A94F1DAD5}"/>
          </ac:spMkLst>
        </pc:spChg>
        <pc:picChg chg="add mod">
          <ac:chgData name="Juha Vasama" userId="8ba50429-ff71-4991-9050-d77f887db933" providerId="ADAL" clId="{259528AB-9E83-4934-B577-99666C70BBB5}" dt="2026-03-26T14:45:08.818" v="251" actId="1076"/>
          <ac:picMkLst>
            <pc:docMk/>
            <pc:sldMk cId="3104494709" sldId="2076138645"/>
            <ac:picMk id="6" creationId="{D2E53791-66AF-3472-A8A5-5237B7A4629F}"/>
          </ac:picMkLst>
        </pc:picChg>
      </pc:sldChg>
      <pc:sldChg chg="modSp mod">
        <pc:chgData name="Juha Vasama" userId="8ba50429-ff71-4991-9050-d77f887db933" providerId="ADAL" clId="{259528AB-9E83-4934-B577-99666C70BBB5}" dt="2026-03-26T14:40:26.118" v="220" actId="6549"/>
        <pc:sldMkLst>
          <pc:docMk/>
          <pc:sldMk cId="1126272944" sldId="2076138648"/>
        </pc:sldMkLst>
        <pc:spChg chg="mod">
          <ac:chgData name="Juha Vasama" userId="8ba50429-ff71-4991-9050-d77f887db933" providerId="ADAL" clId="{259528AB-9E83-4934-B577-99666C70BBB5}" dt="2026-03-26T14:40:26.118" v="220" actId="6549"/>
          <ac:spMkLst>
            <pc:docMk/>
            <pc:sldMk cId="1126272944" sldId="2076138648"/>
            <ac:spMk id="5" creationId="{5A3214FF-6430-BD85-F7DE-4D680CAECFD2}"/>
          </ac:spMkLst>
        </pc:spChg>
      </pc:sldChg>
      <pc:sldChg chg="add del">
        <pc:chgData name="Juha Vasama" userId="8ba50429-ff71-4991-9050-d77f887db933" providerId="ADAL" clId="{259528AB-9E83-4934-B577-99666C70BBB5}" dt="2026-03-26T14:45:49.236" v="252" actId="47"/>
        <pc:sldMkLst>
          <pc:docMk/>
          <pc:sldMk cId="2128190083" sldId="2076138650"/>
        </pc:sldMkLst>
      </pc:sldChg>
      <pc:sldChg chg="add del">
        <pc:chgData name="Juha Vasama" userId="8ba50429-ff71-4991-9050-d77f887db933" providerId="ADAL" clId="{259528AB-9E83-4934-B577-99666C70BBB5}" dt="2026-03-26T13:11:28.341" v="38" actId="47"/>
        <pc:sldMkLst>
          <pc:docMk/>
          <pc:sldMk cId="0" sldId="207613865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71974584829444"/>
          <c:y val="0.19127145319227934"/>
          <c:w val="0.69767859601966709"/>
          <c:h val="0.696165787388266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66B-4235-81AA-A98CC7937A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6B-4235-81AA-A98CC7937A26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66B-4235-81AA-A98CC7937A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6B-4235-81AA-A98CC7937A26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66B-4235-81AA-A98CC7937A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66B-4235-81AA-A98CC7937A26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66B-4235-81AA-A98CC7937A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66B-4235-81AA-A98CC7937A26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66B-4235-81AA-A98CC7937A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66B-4235-81AA-A98CC7937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225-47A6-9E48-C76002152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25-47A6-9E48-C76002152D48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225-47A6-9E48-C76002152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25-47A6-9E48-C76002152D48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225-47A6-9E48-C76002152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225-47A6-9E48-C76002152D48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225-47A6-9E48-C76002152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225-47A6-9E48-C76002152D48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225-47A6-9E48-C76002152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225-47A6-9E48-C76002152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9-49A8-92FB-D92193C8F75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1E9-49A8-92FB-D92193C8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E9-49A8-92FB-D92193C8F75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1E9-49A8-92FB-D92193C8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E9-49A8-92FB-D92193C8F752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1E9-49A8-92FB-D92193C8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E9-49A8-92FB-D92193C8F752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1E9-49A8-92FB-D92193C8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1E9-49A8-92FB-D92193C8F7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6-44C3-9268-90BBB6B68B1E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766-44C3-9268-90BBB6B68B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66-44C3-9268-90BBB6B68B1E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766-44C3-9268-90BBB6B68B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66-44C3-9268-90BBB6B68B1E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766-44C3-9268-90BBB6B68B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66-44C3-9268-90BBB6B68B1E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766-44C3-9268-90BBB6B68B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766-44C3-9268-90BBB6B68B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3A2-464B-AFB2-3C63C65D4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A2-464B-AFB2-3C63C65D4811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3A2-464B-AFB2-3C63C65D4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A2-464B-AFB2-3C63C65D4811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3A2-464B-AFB2-3C63C65D4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A2-464B-AFB2-3C63C65D4811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3A2-464B-AFB2-3C63C65D4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3A2-464B-AFB2-3C63C65D4811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3A2-464B-AFB2-3C63C65D48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3A2-464B-AFB2-3C63C65D4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C40-4CA2-83F7-FF588AEEA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40-4CA2-83F7-FF588AEEAA5A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C40-4CA2-83F7-FF588AEEA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40-4CA2-83F7-FF588AEEAA5A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C40-4CA2-83F7-FF588AEEA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C40-4CA2-83F7-FF588AEEAA5A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C40-4CA2-83F7-FF588AEEA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C40-4CA2-83F7-FF588AEEAA5A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C40-4CA2-83F7-FF588AEEA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C40-4CA2-83F7-FF588AEEA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F6C-455A-A3BB-B3573A951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C-455A-A3BB-B3573A951C24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F6C-455A-A3BB-B3573A951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C-455A-A3BB-B3573A951C24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F6C-455A-A3BB-B3573A951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6C-455A-A3BB-B3573A951C24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F6C-455A-A3BB-B3573A951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6C-455A-A3BB-B3573A951C24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F6C-455A-A3BB-B3573A951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6C-455A-A3BB-B3573A951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D42-45E9-B869-5A97815A1C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42-45E9-B869-5A97815A1C1C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D42-45E9-B869-5A97815A1C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42-45E9-B869-5A97815A1C1C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D42-45E9-B869-5A97815A1C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42-45E9-B869-5A97815A1C1C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D42-45E9-B869-5A97815A1C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D42-45E9-B869-5A97815A1C1C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D42-45E9-B869-5A97815A1C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D42-45E9-B869-5A97815A1C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FE3-40C4-B5E3-BB2A1644D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E3-40C4-B5E3-BB2A1644D9F0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FE3-40C4-B5E3-BB2A1644D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E3-40C4-B5E3-BB2A1644D9F0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FE3-40C4-B5E3-BB2A1644D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FE3-40C4-B5E3-BB2A1644D9F0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FE3-40C4-B5E3-BB2A1644D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FE3-40C4-B5E3-BB2A1644D9F0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FE3-40C4-B5E3-BB2A1644D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FE3-40C4-B5E3-BB2A1644D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CDB-4503-BF75-CD5C7563E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DB-4503-BF75-CD5C7563E344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CDB-4503-BF75-CD5C7563E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DB-4503-BF75-CD5C7563E344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CDB-4503-BF75-CD5C7563E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CDB-4503-BF75-CD5C7563E344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CDB-4503-BF75-CD5C7563E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CDB-4503-BF75-CD5C7563E344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CDB-4503-BF75-CD5C7563E3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CDB-4503-BF75-CD5C7563E3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5E3-4433-8F0C-B61459564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E3-4433-8F0C-B6145956475D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5E3-4433-8F0C-B61459564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E3-4433-8F0C-B6145956475D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5E3-4433-8F0C-B61459564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5E3-4433-8F0C-B6145956475D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5E3-4433-8F0C-B61459564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5E3-4433-8F0C-B6145956475D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5E3-4433-8F0C-B61459564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5E3-4433-8F0C-B61459564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5198371467787"/>
          <c:y val="1.9308932788696418E-2"/>
          <c:w val="0.81985597055664816"/>
          <c:h val="0.555420691472648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71-43D1-B2FB-396E2DF298D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71-43D1-B2FB-396E2DF29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71-43D1-B2FB-396E2DF298DB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471-43D1-B2FB-396E2DF29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71-43D1-B2FB-396E2DF298DB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471-43D1-B2FB-396E2DF29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71-43D1-B2FB-396E2DF298DB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471-43D1-B2FB-396E2DF29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471-43D1-B2FB-396E2DF29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E2F-4D92-96AB-0F5D02F3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2F-4D92-96AB-0F5D02F343D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E2F-4D92-96AB-0F5D02F3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2F-4D92-96AB-0F5D02F343D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E2F-4D92-96AB-0F5D02F3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2F-4D92-96AB-0F5D02F343D2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E2F-4D92-96AB-0F5D02F3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E2F-4D92-96AB-0F5D02F343D2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E2F-4D92-96AB-0F5D02F3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E2F-4D92-96AB-0F5D02F343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EBC-4B8F-B6DC-8AEB85E35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BC-4B8F-B6DC-8AEB85E3514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EBC-4B8F-B6DC-8AEB85E35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BC-4B8F-B6DC-8AEB85E3514B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EBC-4B8F-B6DC-8AEB85E35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EBC-4B8F-B6DC-8AEB85E3514B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EBC-4B8F-B6DC-8AEB85E35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EBC-4B8F-B6DC-8AEB85E3514B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EBC-4B8F-B6DC-8AEB85E35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EBC-4B8F-B6DC-8AEB85E35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3BA-4612-8084-C43ABAA92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BA-4612-8084-C43ABAA92B43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3BA-4612-8084-C43ABAA92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BA-4612-8084-C43ABAA92B43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3BA-4612-8084-C43ABAA92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BA-4612-8084-C43ABAA92B43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3BA-4612-8084-C43ABAA92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3BA-4612-8084-C43ABAA92B43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3BA-4612-8084-C43ABAA92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3BA-4612-8084-C43ABAA92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FEF-46FD-B7AD-042A6767E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EF-46FD-B7AD-042A6767ECCF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FEF-46FD-B7AD-042A6767E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EF-46FD-B7AD-042A6767ECCF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FEF-46FD-B7AD-042A6767E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EF-46FD-B7AD-042A6767ECCF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FEF-46FD-B7AD-042A6767E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FEF-46FD-B7AD-042A6767ECCF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FEF-46FD-B7AD-042A6767EC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FEF-46FD-B7AD-042A6767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004-47E5-B54A-163BCBCF3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04-47E5-B54A-163BCBCF3479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004-47E5-B54A-163BCBCF3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04-47E5-B54A-163BCBCF3479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004-47E5-B54A-163BCBCF3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04-47E5-B54A-163BCBCF3479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004-47E5-B54A-163BCBCF3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004-47E5-B54A-163BCBCF3479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004-47E5-B54A-163BCBCF3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004-47E5-B54A-163BCBCF3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49A-45E6-BED9-4AC2FE451F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A-45E6-BED9-4AC2FE451F4D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49A-45E6-BED9-4AC2FE451F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A-45E6-BED9-4AC2FE451F4D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49A-45E6-BED9-4AC2FE451F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9A-45E6-BED9-4AC2FE451F4D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49A-45E6-BED9-4AC2FE451F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9A-45E6-BED9-4AC2FE451F4D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49A-45E6-BED9-4AC2FE451F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49A-45E6-BED9-4AC2FE451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BAB-4634-AAFB-FAA290913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AB-4634-AAFB-FAA29091359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BAB-4634-AAFB-FAA290913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AB-4634-AAFB-FAA29091359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BAB-4634-AAFB-FAA290913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AB-4634-AAFB-FAA290913592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BAB-4634-AAFB-FAA290913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BAB-4634-AAFB-FAA290913592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BAB-4634-AAFB-FAA290913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BAB-4634-AAFB-FAA290913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C12-4689-87E9-9E86E7A474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12-4689-87E9-9E86E7A4748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C12-4689-87E9-9E86E7A474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2-4689-87E9-9E86E7A4748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C12-4689-87E9-9E86E7A474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12-4689-87E9-9E86E7A47482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C12-4689-87E9-9E86E7A474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12-4689-87E9-9E86E7A47482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C12-4689-87E9-9E86E7A474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12-4689-87E9-9E86E7A47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226-4960-9976-5651EB66F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26-4960-9976-5651EB66FAB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26-4960-9976-5651EB66F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26-4960-9976-5651EB66FABB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226-4960-9976-5651EB66F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26-4960-9976-5651EB66FABB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226-4960-9976-5651EB66F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26-4960-9976-5651EB66FABB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226-4960-9976-5651EB66F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226-4960-9976-5651EB66F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146-4742-A967-1E7398B36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46-4742-A967-1E7398B366A1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146-4742-A967-1E7398B36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46-4742-A967-1E7398B366A1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146-4742-A967-1E7398B36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46-4742-A967-1E7398B366A1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146-4742-A967-1E7398B36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146-4742-A967-1E7398B366A1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146-4742-A967-1E7398B366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146-4742-A967-1E7398B36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58-4F46-9758-E6A98B4BD89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658-4F46-9758-E6A98B4BD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58-4F46-9758-E6A98B4BD89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658-4F46-9758-E6A98B4BD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658-4F46-9758-E6A98B4BD892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658-4F46-9758-E6A98B4BD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658-4F46-9758-E6A98B4BD892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658-4F46-9758-E6A98B4BD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658-4F46-9758-E6A98B4BD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640-4243-B3B0-5E786A572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40-4243-B3B0-5E786A57208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640-4243-B3B0-5E786A572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40-4243-B3B0-5E786A57208B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640-4243-B3B0-5E786A572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40-4243-B3B0-5E786A57208B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640-4243-B3B0-5E786A572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640-4243-B3B0-5E786A57208B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640-4243-B3B0-5E786A572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640-4243-B3B0-5E786A572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91-4C76-A10A-69D0F8E0F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91-4C76-A10A-69D0F8E0FD17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91-4C76-A10A-69D0F8E0F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91-4C76-A10A-69D0F8E0FD17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91-4C76-A10A-69D0F8E0F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B91-4C76-A10A-69D0F8E0FD17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91-4C76-A10A-69D0F8E0F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B91-4C76-A10A-69D0F8E0FD17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91-4C76-A10A-69D0F8E0FD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91-4C76-A10A-69D0F8E0FD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890-4B39-93D6-5332B6678D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90-4B39-93D6-5332B6678DDE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890-4B39-93D6-5332B6678D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90-4B39-93D6-5332B6678DDE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890-4B39-93D6-5332B6678D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90-4B39-93D6-5332B6678DDE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890-4B39-93D6-5332B6678D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890-4B39-93D6-5332B6678DDE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890-4B39-93D6-5332B6678D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890-4B39-93D6-5332B6678D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DAF-4A53-8169-D3C7E9B64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AF-4A53-8169-D3C7E9B64597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DAF-4A53-8169-D3C7E9B64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AF-4A53-8169-D3C7E9B64597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DAF-4A53-8169-D3C7E9B64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AF-4A53-8169-D3C7E9B64597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DAF-4A53-8169-D3C7E9B64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DAF-4A53-8169-D3C7E9B64597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DAF-4A53-8169-D3C7E9B64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DAF-4A53-8169-D3C7E9B64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9DD-4339-9C58-1A04465FC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DD-4339-9C58-1A04465FCC60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9DD-4339-9C58-1A04465FC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DD-4339-9C58-1A04465FCC60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9DD-4339-9C58-1A04465FC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DD-4339-9C58-1A04465FCC60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9DD-4339-9C58-1A04465FC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9DD-4339-9C58-1A04465FCC60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9DD-4339-9C58-1A04465FC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9DD-4339-9C58-1A04465FC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5F9-4666-8540-4275628D6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F9-4666-8540-4275628D608D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5F9-4666-8540-4275628D6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F9-4666-8540-4275628D608D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5F9-4666-8540-4275628D6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F9-4666-8540-4275628D608D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5F9-4666-8540-4275628D6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F9-4666-8540-4275628D608D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5F9-4666-8540-4275628D6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5F9-4666-8540-4275628D6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A60-4A27-A411-52CEEEAA1E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60-4A27-A411-52CEEEAA1E3D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A60-4A27-A411-52CEEEAA1E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60-4A27-A411-52CEEEAA1E3D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A60-4A27-A411-52CEEEAA1E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A60-4A27-A411-52CEEEAA1E3D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A60-4A27-A411-52CEEEAA1E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A60-4A27-A411-52CEEEAA1E3D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A60-4A27-A411-52CEEEAA1E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A60-4A27-A411-52CEEEAA1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2A1-4216-83D6-826EEBCFB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A1-4216-83D6-826EEBCFBAA9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A1-4216-83D6-826EEBCFB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A1-4216-83D6-826EEBCFBAA9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2A1-4216-83D6-826EEBCFB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A1-4216-83D6-826EEBCFBAA9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2A1-4216-83D6-826EEBCFB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A1-4216-83D6-826EEBCFBAA9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2A1-4216-83D6-826EEBCFB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2A1-4216-83D6-826EEBCFBA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161-4418-A7D4-F0F3D4C9F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61-4418-A7D4-F0F3D4C9FD85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161-4418-A7D4-F0F3D4C9F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61-4418-A7D4-F0F3D4C9FD85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161-4418-A7D4-F0F3D4C9F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61-4418-A7D4-F0F3D4C9FD85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161-4418-A7D4-F0F3D4C9F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161-4418-A7D4-F0F3D4C9FD85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161-4418-A7D4-F0F3D4C9F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161-4418-A7D4-F0F3D4C9F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3A0-4D82-9FD7-BFD7A10053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A0-4D82-9FD7-BFD7A10053F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3A0-4D82-9FD7-BFD7A10053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A0-4D82-9FD7-BFD7A10053FB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3A0-4D82-9FD7-BFD7A10053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A0-4D82-9FD7-BFD7A10053FB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3A0-4D82-9FD7-BFD7A10053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3A0-4D82-9FD7-BFD7A10053FB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3A0-4D82-9FD7-BFD7A10053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3A0-4D82-9FD7-BFD7A10053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2-406B-AFB7-45B1F232FBFC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82-406B-AFB7-45B1F232FBFC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282-406B-AFB7-45B1F232FB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82-406B-AFB7-45B1F232FBFC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282-406B-AFB7-45B1F232FB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282-406B-AFB7-45B1F232FBFC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282-406B-AFB7-45B1F232FB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82-406B-AFB7-45B1F232F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F86-473D-9FCA-E0712A5A8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86-473D-9FCA-E0712A5A8810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F86-473D-9FCA-E0712A5A8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86-473D-9FCA-E0712A5A8810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F86-473D-9FCA-E0712A5A8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86-473D-9FCA-E0712A5A8810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F86-473D-9FCA-E0712A5A8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F86-473D-9FCA-E0712A5A8810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F86-473D-9FCA-E0712A5A8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F86-473D-9FCA-E0712A5A8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AB-4598-AC8A-86E5FD613551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AB-4598-AC8A-86E5FD613551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BAB-4598-AC8A-86E5FD613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AB-4598-AC8A-86E5FD613551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BAB-4598-AC8A-86E5FD613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BAB-4598-AC8A-86E5FD613551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BAB-4598-AC8A-86E5FD613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BAB-4598-AC8A-86E5FD613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26-4185-B19B-DB43863BF530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26-4185-B19B-DB43863BF530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926-4185-B19B-DB43863BF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26-4185-B19B-DB43863BF530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926-4185-B19B-DB43863BF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26-4185-B19B-DB43863BF530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926-4185-B19B-DB43863BF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926-4185-B19B-DB43863BF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23C-4705-8C55-321F9972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3C-4705-8C55-321F99728A51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23C-4705-8C55-321F9972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3C-4705-8C55-321F99728A51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23C-4705-8C55-321F9972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3C-4705-8C55-321F99728A51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23C-4705-8C55-321F9972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23C-4705-8C55-321F99728A51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23C-4705-8C55-321F9972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23C-4705-8C55-321F99728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A45-4008-98F3-2C8B228BF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45-4008-98F3-2C8B228BF02A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A45-4008-98F3-2C8B228BF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45-4008-98F3-2C8B228BF02A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A45-4008-98F3-2C8B228BF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A45-4008-98F3-2C8B228BF02A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A45-4008-98F3-2C8B228BF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A45-4008-98F3-2C8B228BF02A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A45-4008-98F3-2C8B228BF0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A45-4008-98F3-2C8B228BF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D2-4BBD-93FA-061E6069FC19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CD2-4BBD-93FA-061E6069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D2-4BBD-93FA-061E6069FC19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CD2-4BBD-93FA-061E6069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D2-4BBD-93FA-061E6069FC19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CD2-4BBD-93FA-061E6069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CD2-4BBD-93FA-061E6069FC19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CD2-4BBD-93FA-061E6069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CD2-4BBD-93FA-061E6069F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38-4B69-886A-85EE2C90AAB3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38-4B69-886A-85EE2C90A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38-4B69-886A-85EE2C90AAB3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38-4B69-886A-85EE2C90AAB3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438-4B69-886A-85EE2C90A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38-4B69-886A-85EE2C90AAB3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438-4B69-886A-85EE2C90A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38-4B69-886A-85EE2C90A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779-4B19-AC2F-9C26CBF4E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79-4B19-AC2F-9C26CBF4E44A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779-4B19-AC2F-9C26CBF4E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79-4B19-AC2F-9C26CBF4E44A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779-4B19-AC2F-9C26CBF4E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79-4B19-AC2F-9C26CBF4E44A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779-4B19-AC2F-9C26CBF4E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79-4B19-AC2F-9C26CBF4E44A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779-4B19-AC2F-9C26CBF4E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779-4B19-AC2F-9C26CBF4E4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04300700135744"/>
          <c:y val="5.1630442816974702E-2"/>
          <c:w val="0.83406809984263064"/>
          <c:h val="0.675790755157130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B39-481F-B822-12FDCE8F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39-481F-B822-12FDCE8F08EE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B39-481F-B822-12FDCE8F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39-481F-B822-12FDCE8F08EE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B39-481F-B822-12FDCE8F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B39-481F-B822-12FDCE8F08EE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B39-481F-B822-12FDCE8F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B39-481F-B822-12FDCE8F08EE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B39-481F-B822-12FDCE8F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B39-481F-B822-12FDCE8F0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FFC-4B9D-A379-FFFEF8D83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FC-4B9D-A379-FFFEF8D83C38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FFC-4B9D-A379-FFFEF8D83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FC-4B9D-A379-FFFEF8D83C38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FFC-4B9D-A379-FFFEF8D83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FC-4B9D-A379-FFFEF8D83C38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FFC-4B9D-A379-FFFEF8D83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FFC-4B9D-A379-FFFEF8D83C38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FFC-4B9D-A379-FFFEF8D83C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FFC-4B9D-A379-FFFEF8D83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AB1-4737-A0A9-D0B7AA53E0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B1-4737-A0A9-D0B7AA53E0F6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AB1-4737-A0A9-D0B7AA53E0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B1-4737-A0A9-D0B7AA53E0F6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AB1-4737-A0A9-D0B7AA53E0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B1-4737-A0A9-D0B7AA53E0F6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AB1-4737-A0A9-D0B7AA53E0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AB1-4737-A0A9-D0B7AA53E0F6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AB1-4737-A0A9-D0B7AA53E0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AB1-4737-A0A9-D0B7AA53E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8A1-4081-9F0B-B9C7321EF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A1-4081-9F0B-B9C7321EF0DE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8A1-4081-9F0B-B9C7321EF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A1-4081-9F0B-B9C7321EF0DE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8A1-4081-9F0B-B9C7321EF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8A1-4081-9F0B-B9C7321EF0DE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8A1-4081-9F0B-B9C7321EF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8A1-4081-9F0B-B9C7321EF0DE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8A1-4081-9F0B-B9C7321EF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8A1-4081-9F0B-B9C7321EF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445-44D7-A473-0126A1957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45-44D7-A473-0126A195769A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445-44D7-A473-0126A1957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45-44D7-A473-0126A195769A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445-44D7-A473-0126A1957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45-44D7-A473-0126A195769A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445-44D7-A473-0126A1957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45-44D7-A473-0126A195769A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445-44D7-A473-0126A1957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445-44D7-A473-0126A1957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6E3-4FE6-9479-09BE9F1D4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E3-4FE6-9479-09BE9F1D4CE4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6E3-4FE6-9479-09BE9F1D4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E3-4FE6-9479-09BE9F1D4CE4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6E3-4FE6-9479-09BE9F1D4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6E3-4FE6-9479-09BE9F1D4CE4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6E3-4FE6-9479-09BE9F1D4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6E3-4FE6-9479-09BE9F1D4CE4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6E3-4FE6-9479-09BE9F1D4C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</c:f>
              <c:strCache>
                <c:ptCount val="1"/>
                <c:pt idx="0">
                  <c:v>Täysin eri mieltä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6E3-4FE6-9479-09BE9F1D4C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BAE6F-2482-1B41-849E-8C6FD7EDDE16}" type="datetimeFigureOut">
              <a:rPr lang="fi-FI" smtClean="0"/>
              <a:t>26.3.2026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0DE91-7415-2D49-BAC4-44C6CAF251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038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Rekrytointi </a:t>
            </a:r>
          </a:p>
          <a:p>
            <a:endParaRPr lang="fi-FI" dirty="0"/>
          </a:p>
          <a:p>
            <a:r>
              <a:rPr lang="fi-FI" dirty="0"/>
              <a:t>Toiminnallisuus kaikissa ikäryhmissä. </a:t>
            </a:r>
          </a:p>
          <a:p>
            <a:endParaRPr lang="fi-FI" dirty="0"/>
          </a:p>
          <a:p>
            <a:r>
              <a:rPr lang="fi-FI" dirty="0"/>
              <a:t>Kiinteistöjen ylläpito. Tuorein esimerkki hoitajakutsujärjestelmä ja positiivinen suhtautuminen siihen.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0DE91-7415-2D49-BAC4-44C6CAF25198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479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9FA28-D9F8-E7F2-75BA-E6BD0E19D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8548A58-21D6-6954-B3B2-29A2C4B7D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7390BA4-63A6-FA12-7C4A-51F58613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A79D99-4C72-0995-6871-4C5B2EA602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8984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BD50C-2983-524D-D792-E0584399A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7859D7E-F02E-F28C-1890-842712D25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3FE7E08-7986-B09D-C703-E69FDB4CE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EF8256D-75B7-C2EE-6E2A-8757EB2C3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278DED-8AC7-42A1-8956-FD1D5AD696AD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3859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CB4F02-DE1F-A84D-A498-61536BEB1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5A9437-3C63-B640-9BA7-5E5F983376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0B12DA-6610-3341-8035-6323BD6D08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C5FB1059-60CE-CC4A-BAC5-DF1877C21BDD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35EC36-5811-4F4A-A7A4-E7EA91B61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tx2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2C33F0B0-66A3-7A46-948D-33100BC0C7EF}" type="datetime1">
              <a:rPr lang="fi-FI" smtClean="0"/>
              <a:t>26.3.2026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26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478D2D-0AB1-8E4D-99C6-15943D8371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74DDB9-A6C1-FC44-8567-161A51D05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2454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01B7A-69C1-6B43-BBB1-056BEA4C5C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14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B82547-D4A1-0E4C-B50C-FEB1DF8FE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901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ja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EB47DB-BB40-194C-A5DD-D6E019EBC4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3070" y="939600"/>
            <a:ext cx="4545861" cy="4978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2CD359-671C-C34A-8A32-03942DABF1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37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ja slogan Mer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39685-E6AD-F74B-875A-841A2CA0AD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3070" y="939600"/>
            <a:ext cx="4545861" cy="4978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87B022-CC2F-D74F-96FE-FA5298E559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215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9D2CFE-04E5-BF40-B210-AD4040EAD0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3750" y="939800"/>
            <a:ext cx="2984500" cy="4978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826277-132F-0D48-9462-5D2DAEB2AD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5074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lemi Mer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31EDE7-0572-7F42-BE55-2CEA841ED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3750" y="939800"/>
            <a:ext cx="2984500" cy="4978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EDDFCC-4BB4-EF46-919D-E632239133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0682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83DF8616-D5C0-436F-9B79-FB242B5CDFAF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356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A3ACE3F-768C-5347-A1A4-1E5D74B116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B9A38-9E66-CA45-8A9B-F01E0111FF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018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BD64B-4EF8-7947-9DEF-340CD724CE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304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71DB13-0554-EE4F-B03D-35C991F73F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52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B2570A-EFD0-5241-9FB2-61EABCE3C5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388232-1C4F-8E4E-BA23-D4532BAB4C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14D81-E9AE-8D4D-B79F-7E9B4349BB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271EDC8-92D1-3B48-90DE-B8B8541AC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accent1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0720754B-2429-C94A-A99D-DEF974C25976}" type="datetime1">
              <a:rPr lang="fi-FI" smtClean="0"/>
              <a:pPr/>
              <a:t>26.3.2026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34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öliotsikko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FE81EF-5163-8A44-994C-02F7A104719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7B4401A-327F-C24C-92EC-A12BA135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1507A-81FF-AB45-B456-6AD99F2D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0647"/>
            <a:ext cx="10515600" cy="961291"/>
          </a:xfrm>
        </p:spPr>
        <p:txBody>
          <a:bodyPr anchor="b" anchorCtr="0"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62EBE5-0689-A64D-A40E-BE8E6DFA6C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1268AE-E757-BF4B-BCC5-4ECB67AA6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6005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2825-641C-0B42-9068-DA062C76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64AC-C934-2C43-936A-1BF6DDB5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9503"/>
            <a:ext cx="10515600" cy="397746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C1A5D7-8298-1644-AA9F-3F597ED38B0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E70B4-71F0-D94A-A34F-051AF169F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252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M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64F469-F7AC-DA44-BA3B-758BAAB5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50800">
            <a:noFill/>
          </a:ln>
        </p:spPr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436BAF-6C0A-6845-B473-44C908894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199503"/>
            <a:ext cx="5256000" cy="397746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8D9C7-4EDA-9C49-8E95-16AE9AF036B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8DC4C-9C21-5641-9A87-382606358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6984" y="2199502"/>
            <a:ext cx="3976816" cy="39774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B7F3A-3FAC-314E-BE9F-16C8485AE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9666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 Lu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DA3AEA0-68B0-A14E-BB94-F72DFE36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90688"/>
            <a:ext cx="7504380" cy="5167312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93F6C-7627-0A49-8986-69157B792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6230" y="845344"/>
            <a:ext cx="3011220" cy="5167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0B2E98-2774-B440-AA55-0022C77B67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082" y="845344"/>
            <a:ext cx="2087196" cy="39264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6C1388-E137-6D4C-AC63-5B3D15211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‹#›</a:t>
            </a:fld>
            <a:endParaRPr lang="fi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7C97D4A-55F9-5146-9E17-926B3D082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185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accent2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51C1B3D1-7BA4-7A46-AB22-601576A44EEE}" type="datetime1">
              <a:rPr lang="fi-FI" smtClean="0"/>
              <a:t>26.3.2026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107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D838B-8903-CE40-B468-8846F118A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E7298E25-892A-2142-9C7B-3A78A838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438A04-B5FB-7548-9DF4-FD6996279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4000" y="617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4"/>
                </a:solidFill>
                <a:latin typeface="Tinos" panose="02020603050405020304" pitchFamily="18" charset="0"/>
                <a:ea typeface="Tinos" panose="02020603050405020304" pitchFamily="18" charset="0"/>
                <a:cs typeface="Tinos" panose="02020603050405020304" pitchFamily="18" charset="0"/>
              </a:defRPr>
            </a:lvl1pPr>
          </a:lstStyle>
          <a:p>
            <a:fld id="{C5FB1059-60CE-CC4A-BAC5-DF1877C21BD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226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70" r:id="rId13"/>
    <p:sldLayoutId id="2147483671" r:id="rId14"/>
    <p:sldLayoutId id="2147483672" r:id="rId15"/>
    <p:sldLayoutId id="2147483673" r:id="rId16"/>
    <p:sldLayoutId id="2147483674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Tinos" panose="02020603050405020304" pitchFamily="18" charset="0"/>
          <a:ea typeface="Tinos" panose="02020603050405020304" pitchFamily="18" charset="0"/>
          <a:cs typeface="Tinos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merikarvia.sharepoint.com/:w:/r/sites/Esihenkilkokous/_layouts/15/Doc.aspx?sourcedoc=%7BE0F31DF1-38A6-4C2A-A48C-A98ED2C82CE3%7D&amp;file=Esihenkil%C3%B6kokous%2011.3%202025.docx&amp;action=default&amp;mobileredirect=true&amp;DefaultItemOpen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FCEE3092-043B-DB17-FD5B-4AE15D1F2A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" b="-1"/>
          <a:stretch/>
        </p:blipFill>
        <p:spPr>
          <a:xfrm>
            <a:off x="1" y="10"/>
            <a:ext cx="7295744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D0644B5-5444-254A-B9C1-B9BCB6786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397" y="2229464"/>
            <a:ext cx="4670113" cy="44920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Kyyry</a:t>
            </a:r>
            <a:r>
              <a:rPr lang="en-US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26.3.2026</a:t>
            </a:r>
            <a:br>
              <a:rPr lang="en-US" sz="4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0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Työhyvinvointikyselyn</a:t>
            </a: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tulokset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Talouden</a:t>
            </a: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kokonaisuus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- </a:t>
            </a:r>
            <a:r>
              <a:rPr lang="en-US" sz="2000" b="0" dirty="0" err="1">
                <a:solidFill>
                  <a:schemeClr val="tx1"/>
                </a:solidFill>
                <a:latin typeface="+mn-lt"/>
              </a:rPr>
              <a:t>Kuntastrategia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2026-2029 </a:t>
            </a:r>
            <a:br>
              <a:rPr lang="en-US" sz="2000" b="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br>
              <a:rPr lang="en-US" sz="20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413E46-3AA2-1515-BA51-8287CCB65CD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82503" y="550145"/>
            <a:ext cx="4571900" cy="374276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3CA990E-B445-5EF6-AF2F-551B1B5E86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5FB1059-60CE-CC4A-BAC5-DF1877C21BDD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36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Viihdyn työyksikössäni (sosiaalinen jaksaminen)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984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0F125A5E-E0E5-38F9-50FD-FC5AFC5F8712}"/>
              </a:ext>
            </a:extLst>
          </p:cNvPr>
          <p:cNvGraphicFramePr/>
          <p:nvPr/>
        </p:nvGraphicFramePr>
        <p:xfrm>
          <a:off x="167372" y="3472582"/>
          <a:ext cx="6864732" cy="229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Työyksikössäni noudatetaan sovittuja pelisääntöjä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768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3,8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3,7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7B81F5D4-545A-47F5-2601-C76DFBAFA499}"/>
              </a:ext>
            </a:extLst>
          </p:cNvPr>
          <p:cNvGraphicFramePr/>
          <p:nvPr/>
        </p:nvGraphicFramePr>
        <p:xfrm>
          <a:off x="138496" y="3462957"/>
          <a:ext cx="6893608" cy="2302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Työkuormitus jakautuu työyksikössäni oikeudenmukaisesti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200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3,5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3,5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C622236A-F0B0-F3BE-FD48-44616CEBC650}"/>
              </a:ext>
            </a:extLst>
          </p:cNvPr>
          <p:cNvGraphicFramePr/>
          <p:nvPr/>
        </p:nvGraphicFramePr>
        <p:xfrm>
          <a:off x="80745" y="3715351"/>
          <a:ext cx="6879351" cy="1975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Henkilöstöä kohdellaan tasapuolisesti sukupuolesta tai muista eroista riippumatta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840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4,0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C095F102-9D5D-5129-70C6-5887DA9CB9C2}"/>
              </a:ext>
            </a:extLst>
          </p:cNvPr>
          <p:cNvGraphicFramePr/>
          <p:nvPr/>
        </p:nvGraphicFramePr>
        <p:xfrm>
          <a:off x="119246" y="3645526"/>
          <a:ext cx="6912858" cy="213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Saan riittävästi palautetta työstäni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05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3,6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3,5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C44E83B9-840B-C522-47E9-CAB5BD91132C}"/>
              </a:ext>
            </a:extLst>
          </p:cNvPr>
          <p:cNvGraphicFramePr/>
          <p:nvPr/>
        </p:nvGraphicFramePr>
        <p:xfrm>
          <a:off x="254001" y="3724976"/>
          <a:ext cx="6706096" cy="2033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Ilmapiiri työyksikössäni on hyvä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312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43544" y="1484784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</a:p>
          <a:p>
            <a:pPr algn="ctr"/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EF0CCEE8-6AF3-1F69-3D46-0319D5DC1976}"/>
              </a:ext>
            </a:extLst>
          </p:cNvPr>
          <p:cNvGraphicFramePr/>
          <p:nvPr/>
        </p:nvGraphicFramePr>
        <p:xfrm>
          <a:off x="254000" y="3634581"/>
          <a:ext cx="6778104" cy="2312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Voin itse vaikuttaa ilmapiiriin työyksikössäni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05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9E9307C5-F2CE-ED61-844C-E5CDA69B6E28}"/>
              </a:ext>
            </a:extLst>
          </p:cNvPr>
          <p:cNvGraphicFramePr/>
          <p:nvPr/>
        </p:nvGraphicFramePr>
        <p:xfrm>
          <a:off x="186623" y="3532472"/>
          <a:ext cx="6773473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En ole kokenut kollegoiltani epäasiallista kohtelua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05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CDBCA1B0-E1E1-1DA2-D210-50B4942C2C6A}"/>
              </a:ext>
            </a:extLst>
          </p:cNvPr>
          <p:cNvGraphicFramePr/>
          <p:nvPr/>
        </p:nvGraphicFramePr>
        <p:xfrm>
          <a:off x="260600" y="3775751"/>
          <a:ext cx="6699496" cy="2023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Minua ei kiusata tai simputeta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312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4,6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4,6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BB614AD7-99B9-D4B8-84F5-47FCDDD20FB9}"/>
              </a:ext>
            </a:extLst>
          </p:cNvPr>
          <p:cNvGraphicFramePr/>
          <p:nvPr/>
        </p:nvGraphicFramePr>
        <p:xfrm>
          <a:off x="254000" y="3766661"/>
          <a:ext cx="6778104" cy="1946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Minulla on mahdollisuus vaikuttaa oman työni ja työmenetelmieni kehittämiseen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12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A4F8078D-636D-72AF-3234-32E79D2F1A96}"/>
              </a:ext>
            </a:extLst>
          </p:cNvPr>
          <p:cNvGraphicFramePr/>
          <p:nvPr/>
        </p:nvGraphicFramePr>
        <p:xfrm>
          <a:off x="254000" y="3661183"/>
          <a:ext cx="6706096" cy="2245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35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ctr"/>
          <a:lstStyle/>
          <a:p>
            <a:pPr algn="ctr"/>
            <a:r>
              <a:rPr sz="2200" b="1" i="0" u="none" dirty="0" err="1">
                <a:latin typeface="Arial" pitchFamily="34" charset="0"/>
              </a:rPr>
              <a:t>Työhyvinvointikysely</a:t>
            </a:r>
            <a:r>
              <a:rPr sz="2200" b="1" i="0" u="none" dirty="0">
                <a:latin typeface="Arial" pitchFamily="34" charset="0"/>
              </a:rPr>
              <a:t> 2026</a:t>
            </a:r>
          </a:p>
          <a:p>
            <a:pPr algn="ctr"/>
            <a:r>
              <a:rPr lang="fi-FI" sz="1600" dirty="0">
                <a:latin typeface="Arial"/>
              </a:rPr>
              <a:t>K</a:t>
            </a:r>
            <a:r>
              <a:rPr sz="1600" b="0" i="0" u="none" dirty="0" err="1">
                <a:solidFill>
                  <a:srgbClr val="333333"/>
                </a:solidFill>
                <a:latin typeface="Arial"/>
              </a:rPr>
              <a:t>ysel</a:t>
            </a:r>
            <a:r>
              <a:rPr lang="fi-FI" sz="1600" b="0" i="0" u="none" dirty="0">
                <a:solidFill>
                  <a:srgbClr val="333333"/>
                </a:solidFill>
                <a:latin typeface="Arial"/>
              </a:rPr>
              <a:t>y</a:t>
            </a:r>
            <a:r>
              <a:rPr sz="1600" b="0" i="0" u="none" dirty="0" err="1">
                <a:solidFill>
                  <a:srgbClr val="333333"/>
                </a:solidFill>
                <a:latin typeface="Arial"/>
              </a:rPr>
              <a:t>yn</a:t>
            </a:r>
            <a:r>
              <a:rPr sz="16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6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600" b="0" i="0" u="none" dirty="0" err="1">
                <a:solidFill>
                  <a:srgbClr val="333333"/>
                </a:solidFill>
                <a:latin typeface="Arial"/>
              </a:rPr>
              <a:t>kokonaismäärä</a:t>
            </a:r>
            <a:r>
              <a:rPr sz="1600" b="0" i="0" u="none" dirty="0">
                <a:solidFill>
                  <a:srgbClr val="333333"/>
                </a:solidFill>
                <a:latin typeface="Arial"/>
              </a:rPr>
              <a:t> 76</a:t>
            </a:r>
            <a:endParaRPr lang="fi-FI" sz="1600" b="0" i="0" u="none" dirty="0">
              <a:solidFill>
                <a:srgbClr val="333333"/>
              </a:solidFill>
              <a:latin typeface="Arial"/>
            </a:endParaRPr>
          </a:p>
          <a:p>
            <a:pPr algn="ctr"/>
            <a:endParaRPr lang="fi-FI" sz="1600" dirty="0">
              <a:latin typeface="Arial"/>
            </a:endParaRPr>
          </a:p>
          <a:p>
            <a:pPr algn="ctr"/>
            <a:r>
              <a:rPr lang="fi-FI" sz="2200" b="1" dirty="0">
                <a:latin typeface="Arial" pitchFamily="34" charset="0"/>
              </a:rPr>
              <a:t>Työhyvinvointikysely 2025</a:t>
            </a:r>
          </a:p>
          <a:p>
            <a:pPr algn="ctr"/>
            <a:r>
              <a:rPr lang="fi-FI" sz="1600" dirty="0">
                <a:latin typeface="Arial"/>
              </a:rPr>
              <a:t>Kyselyyn vastaajien kokonaismäärä 62</a:t>
            </a:r>
          </a:p>
          <a:p>
            <a:pPr algn="ctr"/>
            <a:endParaRPr lang="fi-FI" sz="1600" dirty="0">
              <a:latin typeface="Arial"/>
            </a:endParaRPr>
          </a:p>
          <a:p>
            <a:pPr algn="ctr"/>
            <a:r>
              <a:rPr sz="1600" b="0" i="0" u="none" dirty="0">
                <a:solidFill>
                  <a:srgbClr val="333333"/>
                </a:solidFill>
                <a:latin typeface="Arial"/>
              </a:rPr>
              <a:t> 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Minulla on mahdollisuus osallistua koko organisaation - Merikarvian kunnan - toiminnan kehittämiseen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24840"/>
            <a:ext cx="11684000" cy="426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999999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1" u="none">
                <a:latin typeface="Arial" pitchFamily="34" charset="0"/>
              </a:rPr>
              <a:t>Merikarvian kunnan toiminnan kehittäminen tapahtuu jokaisella toimipisteellä päivittäin. Kehittämistoiminnalla ei tarkoiteta pelkästään esimerkiksi elinkeinotoiminnan kehittämistä.</a:t>
            </a:r>
          </a:p>
        </p:txBody>
      </p:sp>
      <p:sp>
        <p:nvSpPr>
          <p:cNvPr id="4" name="New shape"/>
          <p:cNvSpPr/>
          <p:nvPr/>
        </p:nvSpPr>
        <p:spPr>
          <a:xfrm>
            <a:off x="254000" y="117856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5" name="ChartObject"/>
          <p:cNvGraphicFramePr/>
          <p:nvPr/>
        </p:nvGraphicFramePr>
        <p:xfrm>
          <a:off x="254000" y="1582420"/>
          <a:ext cx="6706096" cy="2638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New shape"/>
          <p:cNvSpPr/>
          <p:nvPr/>
        </p:nvSpPr>
        <p:spPr>
          <a:xfrm>
            <a:off x="7239000" y="135382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1325468"/>
            <a:ext cx="1270000" cy="4005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3,2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8" name="ChartObject">
            <a:extLst>
              <a:ext uri="{FF2B5EF4-FFF2-40B4-BE49-F238E27FC236}">
                <a16:creationId xmlns:a16="http://schemas.microsoft.com/office/drawing/2014/main" id="{555AC698-5DB9-0813-E5E6-4FA8AFD90C67}"/>
              </a:ext>
            </a:extLst>
          </p:cNvPr>
          <p:cNvGraphicFramePr/>
          <p:nvPr/>
        </p:nvGraphicFramePr>
        <p:xfrm>
          <a:off x="254000" y="3491094"/>
          <a:ext cx="6706096" cy="209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Esihenkilölleni on helppo puhua mieltäni askarruttavista asioista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27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4,0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4CE98115-BD64-D7A4-1A8C-D4EAA753C41A}"/>
              </a:ext>
            </a:extLst>
          </p:cNvPr>
          <p:cNvGraphicFramePr/>
          <p:nvPr/>
        </p:nvGraphicFramePr>
        <p:xfrm>
          <a:off x="1" y="3429000"/>
          <a:ext cx="6960096" cy="2283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Esihenkilöni toimii oikeudenmukaisesti ja tasapuolisesti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2984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4,0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1D85B0F7-9EFC-8A7B-0C19-52B0DA705A16}"/>
              </a:ext>
            </a:extLst>
          </p:cNvPr>
          <p:cNvGraphicFramePr/>
          <p:nvPr/>
        </p:nvGraphicFramePr>
        <p:xfrm>
          <a:off x="128871" y="3472582"/>
          <a:ext cx="6706097" cy="229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Otan omassa työssäni muiden työntekijöiden tarpeet huomioon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312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4,4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4,6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DC680163-F6F9-A130-92CF-E0F5D38A41D5}"/>
              </a:ext>
            </a:extLst>
          </p:cNvPr>
          <p:cNvGraphicFramePr/>
          <p:nvPr/>
        </p:nvGraphicFramePr>
        <p:xfrm>
          <a:off x="119246" y="3429000"/>
          <a:ext cx="6778104" cy="227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Tehtävänkuvani on minulle selkeä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291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8A046B79-166F-2FE7-CAE7-4F9E045CFFF7}"/>
              </a:ext>
            </a:extLst>
          </p:cNvPr>
          <p:cNvGraphicFramePr/>
          <p:nvPr/>
        </p:nvGraphicFramePr>
        <p:xfrm>
          <a:off x="191344" y="3758933"/>
          <a:ext cx="6768752" cy="2235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Työtehtävieni päätavoite on minulle selkeä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3200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4,5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4,7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72D0711C-E92D-6BE0-3A3C-C826CFB04D01}"/>
              </a:ext>
            </a:extLst>
          </p:cNvPr>
          <p:cNvGraphicFramePr/>
          <p:nvPr/>
        </p:nvGraphicFramePr>
        <p:xfrm>
          <a:off x="263624" y="3792822"/>
          <a:ext cx="6778105" cy="2100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487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Oman työni merkitys työyksikköni ja koko kunnan päätavoitteen kannalta on minulle selkeä - Merikarvian kunnan hyvinvoinnin ja elinvoiman kehittäminen on yhteinen tavoite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86868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999999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1" u="none">
                <a:latin typeface="Arial" pitchFamily="34" charset="0"/>
              </a:rPr>
              <a:t>Merikarvian kunnan kuntastrategia toimenpiteineen ja tavoitteineen vuosille 2026-2029 on käyty läpi työyksiköittäin.</a:t>
            </a:r>
          </a:p>
        </p:txBody>
      </p:sp>
      <p:sp>
        <p:nvSpPr>
          <p:cNvPr id="4" name="New shape"/>
          <p:cNvSpPr/>
          <p:nvPr/>
        </p:nvSpPr>
        <p:spPr>
          <a:xfrm>
            <a:off x="254000" y="12090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5" name="ChartObject"/>
          <p:cNvGraphicFramePr/>
          <p:nvPr/>
        </p:nvGraphicFramePr>
        <p:xfrm>
          <a:off x="254000" y="1612900"/>
          <a:ext cx="6634088" cy="2536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New shape"/>
          <p:cNvSpPr/>
          <p:nvPr/>
        </p:nvSpPr>
        <p:spPr>
          <a:xfrm>
            <a:off x="7239000" y="13843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7" name="New shape"/>
          <p:cNvSpPr/>
          <p:nvPr/>
        </p:nvSpPr>
        <p:spPr>
          <a:xfrm>
            <a:off x="7239000" y="1366108"/>
            <a:ext cx="1270000" cy="397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8" name="ChartObject">
            <a:extLst>
              <a:ext uri="{FF2B5EF4-FFF2-40B4-BE49-F238E27FC236}">
                <a16:creationId xmlns:a16="http://schemas.microsoft.com/office/drawing/2014/main" id="{BE740839-BB9B-2EA0-001A-864A17F45C6A}"/>
              </a:ext>
            </a:extLst>
          </p:cNvPr>
          <p:cNvGraphicFramePr/>
          <p:nvPr/>
        </p:nvGraphicFramePr>
        <p:xfrm>
          <a:off x="254001" y="3353937"/>
          <a:ext cx="6490071" cy="2705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07531-7C33-7BC6-9D03-B7EDB2F58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ADE9B12-63D7-0E45-3AC8-2432E2681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Talouden kokonaisuus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A3214FF-6430-BD85-F7DE-4D680CAECFD2}"/>
              </a:ext>
            </a:extLst>
          </p:cNvPr>
          <p:cNvSpPr txBox="1"/>
          <p:nvPr/>
        </p:nvSpPr>
        <p:spPr>
          <a:xfrm>
            <a:off x="831850" y="1745578"/>
            <a:ext cx="11241475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Merikarvian kunnan tilinpäätös vuodelta 2025 näyttää – 800 000 euroa.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Keskeinen syy isoon tappioon satunnaiset erät erityisesti </a:t>
            </a: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Clean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  <a:r>
              <a:rPr lang="fi-FI" dirty="0" err="1">
                <a:solidFill>
                  <a:srgbClr val="333333"/>
                </a:solidFill>
                <a:latin typeface="calibri" panose="020F0502020204030204" pitchFamily="34" charset="0"/>
              </a:rPr>
              <a:t>Plastic</a:t>
            </a:r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Finland Oy:n saataviin liittyen sekä Tuorilan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teollisuushallin palauttamiseen kunnan taseeseen sekä työllisyyden hoidon kustannusten kasvu. Ilman näitä tulos olisi 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ollut noin 250 000 euroa tappiollinen.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Talousarvio vuodelle 2026, taloussuunnitelma vuosiksi 2027-2029 sekä investointiohjelma vuosiksi 2026-2028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hyväksyttiin yksimielisesti kunnanvaltuuston kokouksessa marraskuussa 2025. Talousarvio on miinusmerkkinen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muutama satatuhatta. Seuraavina vuosina tavoitteena tehdä ylijäämää, jotta saadaan kassa tasapainoon.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Talouden tasapainotusohjelmaa on toteutettu suunnitellun ja hyväksytyn mukaisesti.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F6A84F-A3DF-6DFB-3516-A6F067233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82807D9B-CF26-DEB6-C43C-CC68DD680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72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C9972-F98E-8C28-E320-8B00B921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0DF891-5C51-1C2A-94FC-37C72F3F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19" y="524361"/>
            <a:ext cx="11111334" cy="5167312"/>
          </a:xfrm>
        </p:spPr>
        <p:txBody>
          <a:bodyPr>
            <a:normAutofit/>
          </a:bodyPr>
          <a:lstStyle/>
          <a:p>
            <a:r>
              <a:rPr lang="fi-FI" sz="2000" b="1" dirty="0"/>
              <a:t>Aineet ja tarvikkeet:</a:t>
            </a:r>
            <a:br>
              <a:rPr lang="fi-FI" sz="2000" b="1" dirty="0"/>
            </a:br>
            <a:r>
              <a:rPr lang="fi-FI" sz="2000" dirty="0"/>
              <a:t> - uusi energiaratkaisu väliaikaisen öljylämmityksen sijaan </a:t>
            </a:r>
            <a:br>
              <a:rPr lang="fi-FI" sz="2000" dirty="0"/>
            </a:br>
            <a:r>
              <a:rPr lang="fi-FI" sz="2000" dirty="0">
                <a:sym typeface="Wingdings" panose="05000000000000000000" pitchFamily="2" charset="2"/>
              </a:rPr>
              <a:t> </a:t>
            </a:r>
            <a:r>
              <a:rPr lang="fi-FI" sz="2000" b="1" dirty="0">
                <a:sym typeface="Wingdings" panose="05000000000000000000" pitchFamily="2" charset="2"/>
              </a:rPr>
              <a:t>päätös tehty ja</a:t>
            </a:r>
            <a:r>
              <a:rPr lang="fi-FI" sz="2000" dirty="0">
                <a:sym typeface="Wingdings" panose="05000000000000000000" pitchFamily="2" charset="2"/>
              </a:rPr>
              <a:t> </a:t>
            </a:r>
            <a:r>
              <a:rPr lang="fi-FI" sz="2000" b="1" dirty="0">
                <a:sym typeface="Wingdings" panose="05000000000000000000" pitchFamily="2" charset="2"/>
              </a:rPr>
              <a:t>säästö tulossa vuoden 2026 aikana</a:t>
            </a:r>
            <a:br>
              <a:rPr lang="fi-FI" sz="2000" b="1" dirty="0"/>
            </a:br>
            <a:br>
              <a:rPr lang="fi-FI" sz="2000" dirty="0"/>
            </a:br>
            <a:r>
              <a:rPr lang="fi-FI" sz="2000" dirty="0"/>
              <a:t> - vakuutuskustannusten vähentäminen vakuutusmeklarin avulla kilpailuttaen </a:t>
            </a:r>
            <a:br>
              <a:rPr lang="fi-FI" sz="2000" dirty="0"/>
            </a:br>
            <a:r>
              <a:rPr lang="fi-FI" sz="2000" b="1" dirty="0">
                <a:sym typeface="Wingdings" panose="05000000000000000000" pitchFamily="2" charset="2"/>
              </a:rPr>
              <a:t> arvio säästöstä 30 prosenttia</a:t>
            </a:r>
            <a:br>
              <a:rPr lang="fi-FI" sz="2000" b="1" dirty="0">
                <a:sym typeface="Wingdings" panose="05000000000000000000" pitchFamily="2" charset="2"/>
              </a:rPr>
            </a:br>
            <a:endParaRPr lang="fi-FI" sz="2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A418D-2BAD-4C4C-3AA3-46CE0BA9D6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28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4925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AE71A-5489-0322-3643-B2B6861C4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292815-7798-BE4F-578A-E40C0C9E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19" y="524361"/>
            <a:ext cx="11111334" cy="5167312"/>
          </a:xfrm>
        </p:spPr>
        <p:txBody>
          <a:bodyPr>
            <a:normAutofit/>
          </a:bodyPr>
          <a:lstStyle/>
          <a:p>
            <a:r>
              <a:rPr lang="fi-FI" sz="2000" b="1" dirty="0"/>
              <a:t>Ostopalvelut:</a:t>
            </a:r>
            <a:br>
              <a:rPr lang="fi-FI" sz="2000" b="1" dirty="0"/>
            </a:br>
            <a:r>
              <a:rPr lang="fi-FI" sz="2000" dirty="0"/>
              <a:t> - koulukuljetukset kilpailutukseen</a:t>
            </a:r>
            <a:br>
              <a:rPr lang="fi-FI" sz="2000" dirty="0"/>
            </a:br>
            <a:r>
              <a:rPr lang="fi-FI" sz="2000" dirty="0">
                <a:sym typeface="Wingdings" panose="05000000000000000000" pitchFamily="2" charset="2"/>
              </a:rPr>
              <a:t> </a:t>
            </a:r>
            <a:r>
              <a:rPr lang="fi-FI" sz="2000" b="1" dirty="0">
                <a:sym typeface="Wingdings" panose="05000000000000000000" pitchFamily="2" charset="2"/>
              </a:rPr>
              <a:t>päätöksen mukaan toimittu, lasketaan toteutuneet säästöt</a:t>
            </a:r>
            <a:br>
              <a:rPr lang="fi-FI" sz="2000" dirty="0"/>
            </a:br>
            <a:br>
              <a:rPr lang="fi-FI" sz="2000" dirty="0"/>
            </a:br>
            <a:r>
              <a:rPr lang="fi-FI" sz="2000" dirty="0"/>
              <a:t> - ajokorttien hankinta kilpailutukseen</a:t>
            </a:r>
            <a:br>
              <a:rPr lang="fi-FI" sz="2000" dirty="0"/>
            </a:br>
            <a:r>
              <a:rPr lang="fi-FI" sz="2000" b="1" dirty="0">
                <a:sym typeface="Wingdings" panose="05000000000000000000" pitchFamily="2" charset="2"/>
              </a:rPr>
              <a:t> arvio säästöstä 15 prosenttia</a:t>
            </a:r>
            <a:br>
              <a:rPr lang="fi-FI" sz="2000" b="1" dirty="0">
                <a:sym typeface="Wingdings" panose="05000000000000000000" pitchFamily="2" charset="2"/>
              </a:rPr>
            </a:br>
            <a:br>
              <a:rPr lang="fi-FI" sz="2000" dirty="0"/>
            </a:br>
            <a:r>
              <a:rPr lang="fi-FI" sz="2000" dirty="0"/>
              <a:t> - tietoteknisten sovellusten vähentäminen </a:t>
            </a:r>
            <a:br>
              <a:rPr lang="fi-FI" sz="2000" dirty="0"/>
            </a:br>
            <a:r>
              <a:rPr lang="fi-FI" sz="2000" b="1" dirty="0">
                <a:sym typeface="Wingdings" panose="05000000000000000000" pitchFamily="2" charset="2"/>
              </a:rPr>
              <a:t> arvio säästöstä 10 prosenttia</a:t>
            </a:r>
            <a:br>
              <a:rPr lang="fi-FI" sz="2000" b="1" dirty="0">
                <a:sym typeface="Wingdings" panose="05000000000000000000" pitchFamily="2" charset="2"/>
              </a:rPr>
            </a:br>
            <a:endParaRPr lang="fi-FI" sz="2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A180A-B854-2320-405D-F060F74ACB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29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123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Pidän työstäni ja tehtävistäni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76</a:t>
            </a:r>
            <a:r>
              <a:rPr lang="fi-FI" sz="1400" b="0" i="0" u="none" dirty="0">
                <a:solidFill>
                  <a:srgbClr val="333333"/>
                </a:solidFill>
                <a:latin typeface="Arial"/>
              </a:rPr>
              <a:t>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479376" y="1107936"/>
          <a:ext cx="6274048" cy="28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43544" y="1484784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74EDC165-7079-BA8F-9D6E-E40B08377B38}"/>
              </a:ext>
            </a:extLst>
          </p:cNvPr>
          <p:cNvGraphicFramePr/>
          <p:nvPr/>
        </p:nvGraphicFramePr>
        <p:xfrm>
          <a:off x="407368" y="4437112"/>
          <a:ext cx="6274048" cy="1973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99D08-663D-AC52-47F5-0230AAF7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C5BA94-1012-7A3B-8833-9938E4F0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231"/>
            <a:ext cx="11111334" cy="6538912"/>
          </a:xfrm>
        </p:spPr>
        <p:txBody>
          <a:bodyPr>
            <a:normAutofit/>
          </a:bodyPr>
          <a:lstStyle/>
          <a:p>
            <a:r>
              <a:rPr lang="fi-FI" sz="2000" b="1" dirty="0"/>
              <a:t>Henkilöstövähennykset:</a:t>
            </a:r>
            <a:br>
              <a:rPr lang="fi-FI" sz="2000" b="1" dirty="0"/>
            </a:br>
            <a:br>
              <a:rPr lang="fi-FI" sz="2000" b="1" dirty="0"/>
            </a:br>
            <a:r>
              <a:rPr lang="fi-FI" sz="2000" b="1" dirty="0"/>
              <a:t> - </a:t>
            </a:r>
            <a:r>
              <a:rPr lang="fi-FI" sz="2000" dirty="0"/>
              <a:t>eläköitymiset</a:t>
            </a:r>
            <a:r>
              <a:rPr lang="fi-FI" sz="2000" b="1" dirty="0"/>
              <a:t>		neljä ja puoli henkilötyövuotta </a:t>
            </a:r>
            <a:br>
              <a:rPr lang="fi-FI" sz="2000" b="1" dirty="0"/>
            </a:br>
            <a:r>
              <a:rPr lang="fi-FI" sz="2000" b="1" dirty="0">
                <a:sym typeface="Wingdings" panose="05000000000000000000" pitchFamily="2" charset="2"/>
              </a:rPr>
              <a:t> toteutunut neljä henkilötyövuotta, molemmat marraskuusta 2025 ja puolikas huhtikuusta sekä toinen puolikas heinäkuusta 2026</a:t>
            </a:r>
            <a:br>
              <a:rPr lang="fi-FI" sz="2000" b="1" dirty="0"/>
            </a:br>
            <a:r>
              <a:rPr lang="fi-FI" sz="2000" dirty="0"/>
              <a:t>    </a:t>
            </a:r>
            <a:br>
              <a:rPr lang="fi-FI" sz="2000" dirty="0"/>
            </a:br>
            <a:r>
              <a:rPr lang="fi-FI" sz="2000" b="1" dirty="0"/>
              <a:t> - </a:t>
            </a:r>
            <a:r>
              <a:rPr lang="fi-FI" sz="2000" dirty="0"/>
              <a:t>määräaikaiset</a:t>
            </a:r>
            <a:r>
              <a:rPr lang="fi-FI" sz="2000" b="1" dirty="0"/>
              <a:t>		kolme ja puoli henkilötyövuotta</a:t>
            </a:r>
            <a:br>
              <a:rPr lang="fi-FI" sz="2000" b="1" dirty="0"/>
            </a:br>
            <a:r>
              <a:rPr lang="fi-FI" sz="2000" b="1" dirty="0">
                <a:sym typeface="Wingdings" panose="05000000000000000000" pitchFamily="2" charset="2"/>
              </a:rPr>
              <a:t> tähän mennessä kaksi määräaikaista vähemmän, toinen maaliskuusta 2025 ja toinen elokuusta 2025</a:t>
            </a:r>
            <a:r>
              <a:rPr lang="fi-FI" sz="2000" b="1" dirty="0"/>
              <a:t> </a:t>
            </a:r>
            <a:br>
              <a:rPr lang="fi-FI" sz="2000" b="1" dirty="0"/>
            </a:br>
            <a:r>
              <a:rPr lang="fi-FI" sz="2000" dirty="0"/>
              <a:t>    </a:t>
            </a:r>
            <a:br>
              <a:rPr lang="fi-FI" sz="2000" dirty="0"/>
            </a:br>
            <a:r>
              <a:rPr lang="fi-FI" sz="2000" b="1" dirty="0"/>
              <a:t> - </a:t>
            </a:r>
            <a:r>
              <a:rPr lang="fi-FI" sz="2000" dirty="0"/>
              <a:t>sijaiskustannukset</a:t>
            </a:r>
            <a:r>
              <a:rPr lang="fi-FI" sz="2000" b="1" dirty="0"/>
              <a:t>	yksi henkilötyövuosi</a:t>
            </a:r>
            <a:r>
              <a:rPr lang="fi-FI" sz="2000" dirty="0"/>
              <a:t> </a:t>
            </a:r>
            <a:br>
              <a:rPr lang="fi-FI" sz="2000" b="1" dirty="0"/>
            </a:br>
            <a:r>
              <a:rPr lang="fi-FI" sz="2000" b="1" dirty="0">
                <a:sym typeface="Wingdings" panose="05000000000000000000" pitchFamily="2" charset="2"/>
              </a:rPr>
              <a:t> tähän mennessä noin puoli henkilötyövuotta</a:t>
            </a:r>
            <a:br>
              <a:rPr lang="fi-FI" sz="2000" dirty="0"/>
            </a:br>
            <a:r>
              <a:rPr lang="fi-FI" sz="2000" dirty="0"/>
              <a:t>      </a:t>
            </a:r>
            <a:br>
              <a:rPr lang="fi-FI" sz="2000" dirty="0"/>
            </a:br>
            <a:r>
              <a:rPr lang="fi-FI" sz="2000" dirty="0"/>
              <a:t> - irtisanomiset		</a:t>
            </a:r>
            <a:r>
              <a:rPr lang="fi-FI" sz="2000" b="1" dirty="0"/>
              <a:t>yksi henkilötyövuosi</a:t>
            </a:r>
            <a:br>
              <a:rPr lang="fi-FI" sz="2000" b="1" dirty="0"/>
            </a:br>
            <a:r>
              <a:rPr lang="fi-FI" sz="2000" b="1" dirty="0">
                <a:sym typeface="Wingdings" panose="05000000000000000000" pitchFamily="2" charset="2"/>
              </a:rPr>
              <a:t> toteutunut suunnitelman mukaan</a:t>
            </a:r>
            <a:r>
              <a:rPr lang="fi-FI" sz="2000" b="1" dirty="0"/>
              <a:t> </a:t>
            </a:r>
            <a:br>
              <a:rPr lang="fi-FI" sz="2000" dirty="0"/>
            </a:br>
            <a:r>
              <a:rPr lang="fi-FI" sz="2000" dirty="0"/>
              <a:t>    </a:t>
            </a:r>
            <a:br>
              <a:rPr lang="fi-FI" sz="2000" dirty="0"/>
            </a:br>
            <a:r>
              <a:rPr lang="fi-FI" sz="2000" dirty="0"/>
              <a:t> </a:t>
            </a:r>
            <a:r>
              <a:rPr lang="fi-FI" sz="2000" b="1" dirty="0"/>
              <a:t>- </a:t>
            </a:r>
            <a:r>
              <a:rPr lang="fi-FI" sz="2000" dirty="0"/>
              <a:t>osa-aikaistamiset</a:t>
            </a:r>
            <a:r>
              <a:rPr lang="fi-FI" sz="2000" b="1" dirty="0"/>
              <a:t>	ei toimenpiteenä </a:t>
            </a:r>
            <a:br>
              <a:rPr lang="fi-FI" sz="2000" b="1" dirty="0"/>
            </a:br>
            <a:r>
              <a:rPr lang="fi-FI" sz="2000" b="1" dirty="0"/>
              <a:t> </a:t>
            </a:r>
            <a:br>
              <a:rPr lang="fi-FI" sz="2000" b="1" dirty="0"/>
            </a:br>
            <a:r>
              <a:rPr lang="fi-FI" sz="2000" b="1" dirty="0"/>
              <a:t> - </a:t>
            </a:r>
            <a:r>
              <a:rPr lang="fi-FI" sz="2000" dirty="0"/>
              <a:t>lomautukset</a:t>
            </a:r>
            <a:r>
              <a:rPr lang="fi-FI" sz="2000" b="1" dirty="0"/>
              <a:t>		ei toimenpiteenä</a:t>
            </a:r>
            <a:br>
              <a:rPr lang="fi-FI" sz="2000" b="1" dirty="0"/>
            </a:br>
            <a:br>
              <a:rPr lang="fi-FI" sz="2000" dirty="0"/>
            </a:br>
            <a:br>
              <a:rPr lang="fi-FI" sz="2000" dirty="0"/>
            </a:br>
            <a:endParaRPr lang="fi-FI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F77AF-BFB6-6E7B-4C24-8914E6A55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1059-60CE-CC4A-BAC5-DF1877C21BDD}" type="slidenum">
              <a:rPr lang="fi-FI" smtClean="0"/>
              <a:t>30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9543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80CED-C68E-245F-FF29-BDC3CB2B7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22707F-CA81-34B6-F185-C5CFB05A7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36" y="845344"/>
            <a:ext cx="11648364" cy="5167312"/>
          </a:xfrm>
        </p:spPr>
        <p:txBody>
          <a:bodyPr>
            <a:normAutofit fontScale="90000"/>
          </a:bodyPr>
          <a:lstStyle/>
          <a:p>
            <a:br>
              <a:rPr lang="fi-FI" sz="2000" b="1" dirty="0"/>
            </a:br>
            <a:br>
              <a:rPr lang="fi-FI" sz="2000" b="1" dirty="0"/>
            </a:br>
            <a:br>
              <a:rPr lang="fi-FI" sz="2000" b="1" dirty="0"/>
            </a:br>
            <a:r>
              <a:rPr lang="fi-FI" sz="2000" b="1" dirty="0"/>
              <a:t>		</a:t>
            </a:r>
            <a:r>
              <a:rPr lang="fi-FI" sz="2200" b="1" dirty="0"/>
              <a:t>		</a:t>
            </a:r>
            <a:r>
              <a:rPr lang="fi-FI" sz="2200" b="1" dirty="0">
                <a:solidFill>
                  <a:srgbClr val="FF0000"/>
                </a:solidFill>
              </a:rPr>
              <a:t>Toteuma 31.8.2025</a:t>
            </a:r>
            <a:r>
              <a:rPr lang="fi-FI" sz="2200" b="1" dirty="0"/>
              <a:t>  </a:t>
            </a:r>
            <a:r>
              <a:rPr lang="fi-FI" sz="2200" b="1" dirty="0">
                <a:solidFill>
                  <a:srgbClr val="FF0000"/>
                </a:solidFill>
              </a:rPr>
              <a:t>28.2.2026</a:t>
            </a:r>
            <a:r>
              <a:rPr lang="fi-FI" sz="2200" b="1" dirty="0"/>
              <a:t>	2025	  2026		2027</a:t>
            </a:r>
            <a:br>
              <a:rPr lang="fi-FI" sz="2200" b="1" dirty="0"/>
            </a:br>
            <a:r>
              <a:rPr lang="fi-FI" sz="2000" b="1" dirty="0"/>
              <a:t>Tulojen lisäykset:	60 500			</a:t>
            </a:r>
            <a:r>
              <a:rPr lang="fi-FI" sz="2000" b="1" dirty="0" err="1">
                <a:solidFill>
                  <a:srgbClr val="FF0000"/>
                </a:solidFill>
              </a:rPr>
              <a:t>Tot</a:t>
            </a:r>
            <a:r>
              <a:rPr lang="fi-FI" sz="2000" b="1" dirty="0">
                <a:solidFill>
                  <a:srgbClr val="FF0000"/>
                </a:solidFill>
              </a:rPr>
              <a:t> 31.8.2025</a:t>
            </a:r>
            <a:r>
              <a:rPr lang="fi-FI" sz="2000" b="1" dirty="0"/>
              <a:t> 		157 000    - 96 500</a:t>
            </a:r>
            <a:br>
              <a:rPr lang="fi-FI" sz="2000" b="1" dirty="0"/>
            </a:br>
            <a:r>
              <a:rPr lang="fi-FI" sz="2000" b="1" dirty="0"/>
              <a:t> </a:t>
            </a:r>
            <a:r>
              <a:rPr lang="fi-FI" sz="2000" dirty="0"/>
              <a:t>- kiinteistöt, uudet vuokratut			</a:t>
            </a:r>
            <a:r>
              <a:rPr lang="fi-FI" sz="2000" b="1" dirty="0">
                <a:solidFill>
                  <a:srgbClr val="FF0000"/>
                </a:solidFill>
              </a:rPr>
              <a:t>62 200</a:t>
            </a:r>
            <a:r>
              <a:rPr lang="fi-FI" sz="2000" dirty="0"/>
              <a:t>	     </a:t>
            </a:r>
            <a:r>
              <a:rPr lang="fi-FI" sz="2000" b="1" dirty="0">
                <a:solidFill>
                  <a:srgbClr val="FF0000"/>
                </a:solidFill>
              </a:rPr>
              <a:t> 13 860</a:t>
            </a:r>
            <a:r>
              <a:rPr lang="fi-FI" sz="2000" dirty="0"/>
              <a:t>	120 000  - 120 000		</a:t>
            </a:r>
            <a:br>
              <a:rPr lang="fi-FI" sz="2000" dirty="0"/>
            </a:br>
            <a:r>
              <a:rPr lang="fi-FI" sz="2000" dirty="0"/>
              <a:t> - kiinteistöt, vuokraamatta			</a:t>
            </a:r>
            <a:r>
              <a:rPr lang="fi-FI" sz="2000" b="1" dirty="0">
                <a:solidFill>
                  <a:srgbClr val="FF0000"/>
                </a:solidFill>
              </a:rPr>
              <a:t>152 800</a:t>
            </a:r>
            <a:r>
              <a:rPr lang="fi-FI" sz="2000" dirty="0"/>
              <a:t> 		                    20 000	   20 000</a:t>
            </a:r>
            <a:br>
              <a:rPr lang="fi-FI" sz="2000" dirty="0"/>
            </a:br>
            <a:r>
              <a:rPr lang="fi-FI" sz="2000" dirty="0"/>
              <a:t> - kiinteistöt, ulkopuolinen josta luovuttu	</a:t>
            </a:r>
            <a:r>
              <a:rPr lang="fi-FI" sz="2000" b="1" dirty="0">
                <a:solidFill>
                  <a:srgbClr val="FF0000"/>
                </a:solidFill>
              </a:rPr>
              <a:t>8 500</a:t>
            </a:r>
            <a:r>
              <a:rPr lang="fi-FI" sz="2000" dirty="0"/>
              <a:t>		                    17 000	     3 500	</a:t>
            </a:r>
            <a:br>
              <a:rPr lang="fi-FI" sz="2000" dirty="0"/>
            </a:br>
            <a:r>
              <a:rPr lang="fi-FI" sz="2000" dirty="0"/>
              <a:t>	</a:t>
            </a:r>
            <a:br>
              <a:rPr lang="fi-FI" sz="2000" dirty="0"/>
            </a:br>
            <a:r>
              <a:rPr lang="fi-FI" sz="2000" b="1" dirty="0"/>
              <a:t>Myynnit 					</a:t>
            </a:r>
            <a:r>
              <a:rPr lang="fi-FI" sz="2000" b="1" dirty="0">
                <a:solidFill>
                  <a:srgbClr val="FF0000"/>
                </a:solidFill>
              </a:rPr>
              <a:t>35 000</a:t>
            </a:r>
            <a:r>
              <a:rPr lang="fi-FI" sz="2000" b="1" dirty="0"/>
              <a:t> </a:t>
            </a:r>
            <a:br>
              <a:rPr lang="fi-FI" sz="2000" b="1" dirty="0"/>
            </a:br>
            <a:br>
              <a:rPr lang="fi-FI" sz="2000" b="1" dirty="0"/>
            </a:br>
            <a:r>
              <a:rPr lang="fi-FI" sz="2000" b="1" dirty="0"/>
              <a:t>Aineet ja tarvikkeet:	95 000			</a:t>
            </a:r>
            <a:r>
              <a:rPr lang="fi-FI" sz="2000" b="1" dirty="0" err="1">
                <a:solidFill>
                  <a:srgbClr val="FF0000"/>
                </a:solidFill>
              </a:rPr>
              <a:t>Tot</a:t>
            </a:r>
            <a:r>
              <a:rPr lang="fi-FI" sz="2000" b="1" dirty="0">
                <a:solidFill>
                  <a:srgbClr val="FF0000"/>
                </a:solidFill>
              </a:rPr>
              <a:t> 31.8.2025</a:t>
            </a:r>
            <a:r>
              <a:rPr lang="fi-FI" sz="2000" b="1" dirty="0"/>
              <a:t> 	  	50 000	  45 000</a:t>
            </a:r>
            <a:br>
              <a:rPr lang="fi-FI" sz="2000" b="1" dirty="0"/>
            </a:br>
            <a:r>
              <a:rPr lang="fi-FI" sz="2000" dirty="0"/>
              <a:t> - uusi energiaratkaisu väliaikaisen öljylämmityksen sijaan	     </a:t>
            </a:r>
            <a:r>
              <a:rPr lang="fi-FI" sz="2000" b="1" dirty="0">
                <a:solidFill>
                  <a:srgbClr val="FF0000"/>
                </a:solidFill>
              </a:rPr>
              <a:t>30 000</a:t>
            </a:r>
            <a:r>
              <a:rPr lang="fi-FI" sz="2000" dirty="0"/>
              <a:t>	  	40 000	  40 000</a:t>
            </a:r>
            <a:br>
              <a:rPr lang="fi-FI" sz="2000" dirty="0"/>
            </a:br>
            <a:r>
              <a:rPr lang="fi-FI" sz="2000" dirty="0"/>
              <a:t> - vakuutukset				</a:t>
            </a:r>
            <a:r>
              <a:rPr lang="fi-FI" sz="2000" b="1" dirty="0">
                <a:solidFill>
                  <a:srgbClr val="FF0000"/>
                </a:solidFill>
              </a:rPr>
              <a:t>2 500</a:t>
            </a:r>
            <a:r>
              <a:rPr lang="fi-FI" sz="2000" dirty="0"/>
              <a:t>	       </a:t>
            </a:r>
            <a:r>
              <a:rPr lang="fi-FI" sz="2000" b="1" dirty="0">
                <a:solidFill>
                  <a:srgbClr val="FF0000"/>
                </a:solidFill>
              </a:rPr>
              <a:t>2 500</a:t>
            </a:r>
            <a:r>
              <a:rPr lang="fi-FI" sz="2000" dirty="0"/>
              <a:t>	  	10 000         5 000</a:t>
            </a:r>
            <a:br>
              <a:rPr lang="fi-FI" sz="2000" dirty="0"/>
            </a:br>
            <a:br>
              <a:rPr lang="fi-FI" sz="2000" b="1" dirty="0"/>
            </a:br>
            <a:r>
              <a:rPr lang="fi-FI" sz="2000" b="1" dirty="0"/>
              <a:t>Ostopalvelut:	72 500			</a:t>
            </a:r>
            <a:r>
              <a:rPr lang="fi-FI" sz="2000" b="1" dirty="0" err="1">
                <a:solidFill>
                  <a:srgbClr val="FF0000"/>
                </a:solidFill>
              </a:rPr>
              <a:t>Tot</a:t>
            </a:r>
            <a:r>
              <a:rPr lang="fi-FI" sz="2000" b="1" dirty="0">
                <a:solidFill>
                  <a:srgbClr val="FF0000"/>
                </a:solidFill>
              </a:rPr>
              <a:t> 31.8.2025</a:t>
            </a:r>
            <a:r>
              <a:rPr lang="fi-FI" sz="2000" b="1" dirty="0"/>
              <a:t> 	  	17 500	  27 500		27 500</a:t>
            </a:r>
            <a:br>
              <a:rPr lang="fi-FI" sz="2000" b="1" dirty="0"/>
            </a:br>
            <a:r>
              <a:rPr lang="fi-FI" sz="2000" dirty="0"/>
              <a:t> - koulukuljetukset								  27 500		27 500</a:t>
            </a:r>
            <a:br>
              <a:rPr lang="fi-FI" sz="2000" dirty="0"/>
            </a:br>
            <a:r>
              <a:rPr lang="fi-FI" sz="2000" dirty="0"/>
              <a:t> - ajokorttien hankinta			</a:t>
            </a:r>
            <a:r>
              <a:rPr lang="fi-FI" sz="2000" b="1" dirty="0">
                <a:solidFill>
                  <a:srgbClr val="FF0000"/>
                </a:solidFill>
              </a:rPr>
              <a:t>5 000</a:t>
            </a:r>
            <a:r>
              <a:rPr lang="fi-FI" sz="2000" dirty="0"/>
              <a:t>		    	  7 500</a:t>
            </a:r>
            <a:br>
              <a:rPr lang="fi-FI" sz="2000" dirty="0"/>
            </a:br>
            <a:r>
              <a:rPr lang="fi-FI" sz="2000" dirty="0"/>
              <a:t> - tietotekniset sovellukset			</a:t>
            </a:r>
            <a:r>
              <a:rPr lang="fi-FI" sz="2000" b="1" dirty="0">
                <a:solidFill>
                  <a:srgbClr val="FF0000"/>
                </a:solidFill>
              </a:rPr>
              <a:t>5 000</a:t>
            </a:r>
            <a:r>
              <a:rPr lang="fi-FI" sz="2000" dirty="0"/>
              <a:t>	      </a:t>
            </a:r>
            <a:r>
              <a:rPr lang="fi-FI" sz="2000" b="1" dirty="0">
                <a:solidFill>
                  <a:srgbClr val="FF0000"/>
                </a:solidFill>
              </a:rPr>
              <a:t>5 000</a:t>
            </a:r>
            <a:r>
              <a:rPr lang="fi-FI" sz="2000" dirty="0"/>
              <a:t>	  	10 000		  </a:t>
            </a:r>
            <a:br>
              <a:rPr lang="fi-FI" sz="2000" b="1" dirty="0"/>
            </a:br>
            <a:br>
              <a:rPr lang="fi-FI" sz="2000" b="1" dirty="0"/>
            </a:br>
            <a:r>
              <a:rPr lang="fi-FI" sz="2000" b="1" dirty="0"/>
              <a:t>Henkilöstömenot:	375 000			</a:t>
            </a:r>
            <a:r>
              <a:rPr lang="fi-FI" sz="2000" b="1" dirty="0" err="1">
                <a:solidFill>
                  <a:srgbClr val="FF0000"/>
                </a:solidFill>
              </a:rPr>
              <a:t>Tot</a:t>
            </a:r>
            <a:r>
              <a:rPr lang="fi-FI" sz="2000" b="1" dirty="0">
                <a:solidFill>
                  <a:srgbClr val="FF0000"/>
                </a:solidFill>
              </a:rPr>
              <a:t> 31.8.2025</a:t>
            </a:r>
            <a:r>
              <a:rPr lang="fi-FI" sz="2000" b="1" dirty="0"/>
              <a:t>		121 000	194 000		60 000</a:t>
            </a:r>
            <a:br>
              <a:rPr lang="fi-FI" sz="2000" b="1" dirty="0"/>
            </a:br>
            <a:r>
              <a:rPr lang="fi-FI" sz="2000" dirty="0"/>
              <a:t> - eläköitymiset					     </a:t>
            </a:r>
            <a:r>
              <a:rPr lang="fi-FI" sz="2000" b="1" dirty="0">
                <a:solidFill>
                  <a:srgbClr val="FF0000"/>
                </a:solidFill>
              </a:rPr>
              <a:t>28 000</a:t>
            </a:r>
            <a:r>
              <a:rPr lang="fi-FI" sz="2000" dirty="0"/>
              <a:t>	 	 16 000	  69 000		60 000</a:t>
            </a:r>
            <a:br>
              <a:rPr lang="fi-FI" sz="2000" dirty="0"/>
            </a:br>
            <a:r>
              <a:rPr lang="fi-FI" sz="2000" dirty="0"/>
              <a:t> - määräaikaiset				</a:t>
            </a:r>
            <a:r>
              <a:rPr lang="fi-FI" sz="2000" b="1" dirty="0">
                <a:solidFill>
                  <a:srgbClr val="FF0000"/>
                </a:solidFill>
              </a:rPr>
              <a:t>14 400</a:t>
            </a:r>
            <a:r>
              <a:rPr lang="fi-FI" sz="2000" dirty="0"/>
              <a:t>	     </a:t>
            </a:r>
            <a:r>
              <a:rPr lang="fi-FI" sz="2000" b="1" dirty="0">
                <a:solidFill>
                  <a:srgbClr val="FF0000"/>
                </a:solidFill>
              </a:rPr>
              <a:t>14 400</a:t>
            </a:r>
            <a:r>
              <a:rPr lang="fi-FI" sz="2000" dirty="0"/>
              <a:t>	  	45 000	  70 000</a:t>
            </a:r>
            <a:br>
              <a:rPr lang="fi-FI" sz="2000" dirty="0"/>
            </a:br>
            <a:r>
              <a:rPr lang="fi-FI" sz="2000" dirty="0"/>
              <a:t> - sijaiskustannukset				</a:t>
            </a:r>
            <a:r>
              <a:rPr lang="fi-FI" sz="2000" b="1" dirty="0">
                <a:solidFill>
                  <a:srgbClr val="FF0000"/>
                </a:solidFill>
              </a:rPr>
              <a:t>15 840</a:t>
            </a:r>
            <a:r>
              <a:rPr lang="fi-FI" sz="2000" dirty="0"/>
              <a:t>	     	  	20 000	  25 000</a:t>
            </a:r>
            <a:br>
              <a:rPr lang="fi-FI" sz="2000" dirty="0"/>
            </a:br>
            <a:r>
              <a:rPr lang="fi-FI" sz="2000" dirty="0"/>
              <a:t> - irtisanomiset				</a:t>
            </a:r>
            <a:r>
              <a:rPr lang="fi-FI" sz="2000" b="1" dirty="0">
                <a:solidFill>
                  <a:srgbClr val="FF0000"/>
                </a:solidFill>
              </a:rPr>
              <a:t>17 500</a:t>
            </a:r>
            <a:r>
              <a:rPr lang="fi-FI" sz="2000" dirty="0"/>
              <a:t>	     </a:t>
            </a:r>
            <a:r>
              <a:rPr lang="fi-FI" sz="2000" b="1" dirty="0">
                <a:solidFill>
                  <a:srgbClr val="FF0000"/>
                </a:solidFill>
              </a:rPr>
              <a:t>35 000</a:t>
            </a:r>
            <a:r>
              <a:rPr lang="fi-FI" sz="2000" dirty="0"/>
              <a:t>	  	40 000	  30 000		</a:t>
            </a:r>
            <a:br>
              <a:rPr lang="fi-FI" sz="2200" b="1" dirty="0"/>
            </a:br>
            <a:r>
              <a:rPr lang="fi-FI" sz="2200" b="1" dirty="0"/>
              <a:t> Yhteensä	603 000	</a:t>
            </a:r>
            <a:r>
              <a:rPr lang="fi-FI" sz="2700" b="1" dirty="0">
                <a:solidFill>
                  <a:srgbClr val="FF0000"/>
                </a:solidFill>
              </a:rPr>
              <a:t>       475 000    </a:t>
            </a:r>
            <a:r>
              <a:rPr lang="fi-FI" sz="2400" b="1" dirty="0">
                <a:solidFill>
                  <a:srgbClr val="FF0000"/>
                </a:solidFill>
              </a:rPr>
              <a:t>346 240  127 700</a:t>
            </a:r>
            <a:r>
              <a:rPr lang="fi-FI" sz="2200" b="1" dirty="0"/>
              <a:t>             345 500	170 000	              87 500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DDDBF-F0BE-29E9-9BAD-D97C6AB52F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1146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2CA03-88B0-6CDC-5C09-A9D5536C3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E0FB4C9-E915-B4E9-9EA5-E20E0A579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Kuntastrategia 2026-2029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F75DD54-BF92-D44B-C776-4E5A94F1DAD5}"/>
              </a:ext>
            </a:extLst>
          </p:cNvPr>
          <p:cNvSpPr txBox="1"/>
          <p:nvPr/>
        </p:nvSpPr>
        <p:spPr>
          <a:xfrm>
            <a:off x="831850" y="1853733"/>
            <a:ext cx="237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calibri" panose="020F0502020204030204" pitchFamily="34" charset="0"/>
              </a:rPr>
              <a:t> </a:t>
            </a: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pPr fontAlgn="base"/>
            <a:endParaRPr lang="fi-FI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FB1804-1425-F1AC-E723-ADB04109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3206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cs typeface="Segoe UI" panose="020B0502040204020203" pitchFamily="34" charset="0"/>
              </a:rPr>
              <a:t> 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hlinkClick r:id="rId3" tooltip="Alkuperäinen URL-osoite: https://merikarvia.sharepoint.com/:w:/r/sites/Esihenkilkokous/_layouts/15/Doc.aspx?sourcedoc=%7BE0F31DF1-38A6-4C2A-A48C-A98ED2C82CE3%7D&amp;file=Esihenkil%C3%B6kokous%2011.3%202025.docx&amp;action=default&amp;mobileredirect=true&amp;DefaultItemOpen=1. Napsauta tai napauta, jos luotat tähän linkkiin."/>
            <a:extLst>
              <a:ext uri="{FF2B5EF4-FFF2-40B4-BE49-F238E27FC236}">
                <a16:creationId xmlns:a16="http://schemas.microsoft.com/office/drawing/2014/main" id="{57956F22-6CA6-4E9C-76F7-3807821B3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D2E53791-66AF-3472-A8A5-5237B7A46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850" y="1474166"/>
            <a:ext cx="7615042" cy="538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94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Työni on riittävän haastavaa minulle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119336" y="1340768"/>
          <a:ext cx="6706096" cy="32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772816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4,4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D941E863-E027-00CE-B0F5-553F4FD572C0}"/>
              </a:ext>
            </a:extLst>
          </p:cNvPr>
          <p:cNvGraphicFramePr/>
          <p:nvPr/>
        </p:nvGraphicFramePr>
        <p:xfrm>
          <a:off x="119336" y="4314658"/>
          <a:ext cx="6706096" cy="1937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Haluaisin monipuolisempia työtehtäviä tai lisää vastuuta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69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2,4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2,5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257A579B-F067-C272-2AA4-B3329505CAB4}"/>
              </a:ext>
            </a:extLst>
          </p:cNvPr>
          <p:cNvGraphicFramePr/>
          <p:nvPr/>
        </p:nvGraphicFramePr>
        <p:xfrm>
          <a:off x="260600" y="3484879"/>
          <a:ext cx="6843512" cy="230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Nykyinen palkkani on oikeudenmukainen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552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2,9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2,6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25D0E974-6A4A-E02E-01BC-48C3E9D90641}"/>
              </a:ext>
            </a:extLst>
          </p:cNvPr>
          <p:cNvGraphicFramePr/>
          <p:nvPr/>
        </p:nvGraphicFramePr>
        <p:xfrm>
          <a:off x="47859" y="3640999"/>
          <a:ext cx="6984245" cy="227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Työmotivaationi on hyvä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dirty="0">
                <a:latin typeface="Arial"/>
              </a:rPr>
              <a:t>: 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2624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24072894-FA7B-609C-3491-09065BC629B9}"/>
              </a:ext>
            </a:extLst>
          </p:cNvPr>
          <p:cNvGraphicFramePr/>
          <p:nvPr/>
        </p:nvGraphicFramePr>
        <p:xfrm>
          <a:off x="254000" y="3753852"/>
          <a:ext cx="6706096" cy="2081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Jaksan tehdä työtäni normaalisti (fyysinen jaksaminen)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b="0" i="0" u="none" dirty="0">
                <a:solidFill>
                  <a:srgbClr val="333333"/>
                </a:solidFill>
                <a:latin typeface="Arial"/>
              </a:rPr>
              <a:t>: </a:t>
            </a:r>
            <a:r>
              <a:rPr lang="fi-FI" sz="1400" dirty="0">
                <a:latin typeface="Arial"/>
              </a:rPr>
              <a:t>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78104" cy="2624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9461B913-6052-0A53-E144-BFE495549AF3}"/>
              </a:ext>
            </a:extLst>
          </p:cNvPr>
          <p:cNvGraphicFramePr/>
          <p:nvPr/>
        </p:nvGraphicFramePr>
        <p:xfrm>
          <a:off x="247400" y="3692331"/>
          <a:ext cx="6712696" cy="2245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24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600" b="1" i="0" u="none">
                <a:latin typeface="Arial" pitchFamily="34" charset="0"/>
              </a:rPr>
              <a:t>Jaksan tehdä työtäni normaalisti (psyykkinen jaksaminen)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Vastaajien</a:t>
            </a:r>
            <a:r>
              <a:rPr sz="1400" b="0" i="0" u="none" dirty="0">
                <a:solidFill>
                  <a:srgbClr val="333333"/>
                </a:solidFill>
                <a:latin typeface="Arial"/>
              </a:rPr>
              <a:t> </a:t>
            </a:r>
            <a:r>
              <a:rPr sz="1400" b="0" i="0" u="none" dirty="0" err="1">
                <a:solidFill>
                  <a:srgbClr val="333333"/>
                </a:solidFill>
                <a:latin typeface="Arial"/>
              </a:rPr>
              <a:t>määrä</a:t>
            </a:r>
            <a:r>
              <a:rPr lang="fi-FI" sz="1400" b="0" i="0" u="none" dirty="0">
                <a:solidFill>
                  <a:srgbClr val="333333"/>
                </a:solidFill>
                <a:latin typeface="Arial"/>
              </a:rPr>
              <a:t>: </a:t>
            </a:r>
            <a:r>
              <a:rPr lang="fi-FI" sz="1400" dirty="0">
                <a:latin typeface="Arial"/>
              </a:rPr>
              <a:t>2026: 76 ja 2025: 62</a:t>
            </a:r>
            <a:endParaRPr sz="1400" b="0" i="0" u="none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6706096" cy="312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7239000" y="8636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prstClr val="black"/>
                </a:solidFill>
                <a:latin typeface="Arial" pitchFamily="34" charset="0"/>
              </a:rPr>
              <a:t>Keskiarvo</a:t>
            </a:r>
          </a:p>
        </p:txBody>
      </p:sp>
      <p:sp>
        <p:nvSpPr>
          <p:cNvPr id="6" name="New shape"/>
          <p:cNvSpPr/>
          <p:nvPr/>
        </p:nvSpPr>
        <p:spPr>
          <a:xfrm>
            <a:off x="7239000" y="1219200"/>
            <a:ext cx="1270000" cy="40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endParaRPr lang="fi-FI" sz="1400" dirty="0">
              <a:solidFill>
                <a:prstClr val="black"/>
              </a:solidFill>
              <a:latin typeface="Arial" pitchFamily="34" charset="0"/>
            </a:endParaRPr>
          </a:p>
          <a:p>
            <a:pPr algn="ctr"/>
            <a:r>
              <a:rPr lang="fi-FI"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7" name="ChartObject">
            <a:extLst>
              <a:ext uri="{FF2B5EF4-FFF2-40B4-BE49-F238E27FC236}">
                <a16:creationId xmlns:a16="http://schemas.microsoft.com/office/drawing/2014/main" id="{4A18CD28-9121-E5B4-4AD8-1F639C9997B6}"/>
              </a:ext>
            </a:extLst>
          </p:cNvPr>
          <p:cNvGraphicFramePr/>
          <p:nvPr/>
        </p:nvGraphicFramePr>
        <p:xfrm>
          <a:off x="148121" y="3650384"/>
          <a:ext cx="6811975" cy="2146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Merikarvia teema">
  <a:themeElements>
    <a:clrScheme name="Merikarvia">
      <a:dk1>
        <a:srgbClr val="191919"/>
      </a:dk1>
      <a:lt1>
        <a:srgbClr val="FFFFFF"/>
      </a:lt1>
      <a:dk2>
        <a:srgbClr val="003663"/>
      </a:dk2>
      <a:lt2>
        <a:srgbClr val="F4EBE1"/>
      </a:lt2>
      <a:accent1>
        <a:srgbClr val="FF8200"/>
      </a:accent1>
      <a:accent2>
        <a:srgbClr val="DB4141"/>
      </a:accent2>
      <a:accent3>
        <a:srgbClr val="F4CC41"/>
      </a:accent3>
      <a:accent4>
        <a:srgbClr val="AA8B63"/>
      </a:accent4>
      <a:accent5>
        <a:srgbClr val="097C32"/>
      </a:accent5>
      <a:accent6>
        <a:srgbClr val="8BDB63"/>
      </a:accent6>
      <a:hlink>
        <a:srgbClr val="DB4141"/>
      </a:hlink>
      <a:folHlink>
        <a:srgbClr val="FF82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12102</TotalTime>
  <Words>1701</Words>
  <Application>Microsoft Office PowerPoint</Application>
  <PresentationFormat>Laajakuva</PresentationFormat>
  <Paragraphs>609</Paragraphs>
  <Slides>32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39" baseType="lpstr">
      <vt:lpstr>Aptos</vt:lpstr>
      <vt:lpstr>Arial</vt:lpstr>
      <vt:lpstr>calibri</vt:lpstr>
      <vt:lpstr>calibri</vt:lpstr>
      <vt:lpstr>Tinos</vt:lpstr>
      <vt:lpstr>Wingdings</vt:lpstr>
      <vt:lpstr>Merikarvia teema</vt:lpstr>
      <vt:lpstr>Kyyry 26.3.2026  - Työhyvinvointikyselyn tulokset - Talouden kokonaisuus - Kuntastrategia 2026-2029  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Aineet ja tarvikkeet:  - uusi energiaratkaisu väliaikaisen öljylämmityksen sijaan   päätös tehty ja säästö tulossa vuoden 2026 aikana   - vakuutuskustannusten vähentäminen vakuutusmeklarin avulla kilpailuttaen   arvio säästöstä 30 prosenttia </vt:lpstr>
      <vt:lpstr>Ostopalvelut:  - koulukuljetukset kilpailutukseen  päätöksen mukaan toimittu, lasketaan toteutuneet säästöt   - ajokorttien hankinta kilpailutukseen  arvio säästöstä 15 prosenttia   - tietoteknisten sovellusten vähentäminen   arvio säästöstä 10 prosenttia </vt:lpstr>
      <vt:lpstr>Henkilöstövähennykset:   - eläköitymiset  neljä ja puoli henkilötyövuotta   toteutunut neljä henkilötyövuotta, molemmat marraskuusta 2025 ja puolikas huhtikuusta sekä toinen puolikas heinäkuusta 2026       - määräaikaiset  kolme ja puoli henkilötyövuotta  tähän mennessä kaksi määräaikaista vähemmän, toinen maaliskuusta 2025 ja toinen elokuusta 2025        - sijaiskustannukset yksi henkilötyövuosi   tähän mennessä noin puoli henkilötyövuotta         - irtisanomiset  yksi henkilötyövuosi  toteutunut suunnitelman mukaan        - osa-aikaistamiset ei toimenpiteenä     - lomautukset  ei toimenpiteenä   </vt:lpstr>
      <vt:lpstr>       Toteuma 31.8.2025  28.2.2026 2025   2026  2027 Tulojen lisäykset: 60 500   Tot 31.8.2025   157 000    - 96 500  - kiinteistöt, uudet vuokratut   62 200       13 860 120 000  - 120 000    - kiinteistöt, vuokraamatta   152 800                       20 000    20 000  - kiinteistöt, ulkopuolinen josta luovuttu 8 500                      17 000      3 500    Myynnit      35 000   Aineet ja tarvikkeet: 95 000   Tot 31.8.2025     50 000   45 000  - uusi energiaratkaisu väliaikaisen öljylämmityksen sijaan      30 000    40 000   40 000  - vakuutukset    2 500        2 500    10 000         5 000  Ostopalvelut: 72 500   Tot 31.8.2025     17 500   27 500  27 500  - koulukuljetukset          27 500  27 500  - ajokorttien hankinta   5 000         7 500  - tietotekniset sovellukset   5 000       5 000    10 000      Henkilöstömenot: 375 000   Tot 31.8.2025  121 000 194 000  60 000  - eläköitymiset          28 000    16 000   69 000  60 000  - määräaikaiset    14 400      14 400    45 000   70 000  - sijaiskustannukset    15 840          20 000   25 000  - irtisanomiset    17 500      35 000    40 000   30 000    Yhteensä 603 000        475 000    346 240  127 700             345 500 170 000               87 500</vt:lpstr>
      <vt:lpstr>PowerPoint-esitys</vt:lpstr>
    </vt:vector>
  </TitlesOfParts>
  <Manager/>
  <Company>Staart Oy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PowerPoint-presentaatiopohja</dc:title>
  <dc:subject/>
  <dc:creator>Merikarvian kunta</dc:creator>
  <cp:keywords/>
  <dc:description/>
  <cp:lastModifiedBy>Juha Vasama</cp:lastModifiedBy>
  <cp:revision>91</cp:revision>
  <cp:lastPrinted>2018-05-22T11:08:06Z</cp:lastPrinted>
  <dcterms:created xsi:type="dcterms:W3CDTF">2018-05-22T06:23:20Z</dcterms:created>
  <dcterms:modified xsi:type="dcterms:W3CDTF">2026-03-26T14:45:58Z</dcterms:modified>
  <cp:category/>
</cp:coreProperties>
</file>