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7"/>
  </p:notesMasterIdLst>
  <p:sldIdLst>
    <p:sldId id="258" r:id="rId2"/>
    <p:sldId id="277" r:id="rId3"/>
    <p:sldId id="2076138206" r:id="rId4"/>
    <p:sldId id="2076138195" r:id="rId5"/>
    <p:sldId id="2076138194" r:id="rId6"/>
    <p:sldId id="2076138193" r:id="rId7"/>
    <p:sldId id="2076138363" r:id="rId8"/>
    <p:sldId id="2076138423" r:id="rId9"/>
    <p:sldId id="2076138387" r:id="rId10"/>
    <p:sldId id="2076138392" r:id="rId11"/>
    <p:sldId id="2076138590" r:id="rId12"/>
    <p:sldId id="2076138424" r:id="rId13"/>
    <p:sldId id="2076138622" r:id="rId14"/>
    <p:sldId id="2076138621" r:id="rId15"/>
    <p:sldId id="2076138623" r:id="rId16"/>
    <p:sldId id="2076138624" r:id="rId17"/>
    <p:sldId id="847" r:id="rId18"/>
    <p:sldId id="848" r:id="rId19"/>
    <p:sldId id="2076138628" r:id="rId20"/>
    <p:sldId id="2076138626" r:id="rId21"/>
    <p:sldId id="2076138625" r:id="rId22"/>
    <p:sldId id="2076138627" r:id="rId23"/>
    <p:sldId id="2076138565" r:id="rId24"/>
    <p:sldId id="2076138462" r:id="rId25"/>
    <p:sldId id="2076138463" r:id="rId26"/>
    <p:sldId id="2076138399" r:id="rId27"/>
    <p:sldId id="2076138401" r:id="rId28"/>
    <p:sldId id="2076138631" r:id="rId29"/>
    <p:sldId id="2076138384" r:id="rId30"/>
    <p:sldId id="2076138381" r:id="rId31"/>
    <p:sldId id="2076138385" r:id="rId32"/>
    <p:sldId id="2076138388" r:id="rId33"/>
    <p:sldId id="2076138589" r:id="rId34"/>
    <p:sldId id="2076138586" r:id="rId35"/>
    <p:sldId id="2076138588" r:id="rId36"/>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38019E-BB51-4DA2-A579-47D0D76BB0B0}" v="3" dt="2025-04-07T13:17:00.324"/>
  </p1510:revLst>
</p1510:revInfo>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snapToObjects="1">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ha Vasama" userId="8ba50429-ff71-4991-9050-d77f887db933" providerId="ADAL" clId="{DC38019E-BB51-4DA2-A579-47D0D76BB0B0}"/>
    <pc:docChg chg="custSel addSld delSld modSld sldOrd">
      <pc:chgData name="Juha Vasama" userId="8ba50429-ff71-4991-9050-d77f887db933" providerId="ADAL" clId="{DC38019E-BB51-4DA2-A579-47D0D76BB0B0}" dt="2025-04-08T08:11:26.721" v="353" actId="1076"/>
      <pc:docMkLst>
        <pc:docMk/>
      </pc:docMkLst>
      <pc:sldChg chg="add del">
        <pc:chgData name="Juha Vasama" userId="8ba50429-ff71-4991-9050-d77f887db933" providerId="ADAL" clId="{DC38019E-BB51-4DA2-A579-47D0D76BB0B0}" dt="2025-04-07T13:22:20.324" v="310" actId="47"/>
        <pc:sldMkLst>
          <pc:docMk/>
          <pc:sldMk cId="2955358405" sldId="256"/>
        </pc:sldMkLst>
      </pc:sldChg>
      <pc:sldChg chg="del">
        <pc:chgData name="Juha Vasama" userId="8ba50429-ff71-4991-9050-d77f887db933" providerId="ADAL" clId="{DC38019E-BB51-4DA2-A579-47D0D76BB0B0}" dt="2025-04-07T13:20:58.083" v="243" actId="47"/>
        <pc:sldMkLst>
          <pc:docMk/>
          <pc:sldMk cId="1151304133" sldId="257"/>
        </pc:sldMkLst>
      </pc:sldChg>
      <pc:sldChg chg="modSp mod">
        <pc:chgData name="Juha Vasama" userId="8ba50429-ff71-4991-9050-d77f887db933" providerId="ADAL" clId="{DC38019E-BB51-4DA2-A579-47D0D76BB0B0}" dt="2025-04-08T08:11:26.721" v="353" actId="1076"/>
        <pc:sldMkLst>
          <pc:docMk/>
          <pc:sldMk cId="3006363992" sldId="258"/>
        </pc:sldMkLst>
        <pc:spChg chg="mod">
          <ac:chgData name="Juha Vasama" userId="8ba50429-ff71-4991-9050-d77f887db933" providerId="ADAL" clId="{DC38019E-BB51-4DA2-A579-47D0D76BB0B0}" dt="2025-04-07T13:24:29.480" v="341" actId="20577"/>
          <ac:spMkLst>
            <pc:docMk/>
            <pc:sldMk cId="3006363992" sldId="258"/>
            <ac:spMk id="2" creationId="{FD0644B5-5444-254A-B9C1-B9BCB67867B6}"/>
          </ac:spMkLst>
        </pc:spChg>
        <pc:spChg chg="mod">
          <ac:chgData name="Juha Vasama" userId="8ba50429-ff71-4991-9050-d77f887db933" providerId="ADAL" clId="{DC38019E-BB51-4DA2-A579-47D0D76BB0B0}" dt="2025-04-08T08:11:26.721" v="353" actId="1076"/>
          <ac:spMkLst>
            <pc:docMk/>
            <pc:sldMk cId="3006363992" sldId="258"/>
            <ac:spMk id="3" creationId="{C1413E46-3AA2-1515-BA51-8287CCB65CDC}"/>
          </ac:spMkLst>
        </pc:spChg>
      </pc:sldChg>
      <pc:sldChg chg="modSp mod">
        <pc:chgData name="Juha Vasama" userId="8ba50429-ff71-4991-9050-d77f887db933" providerId="ADAL" clId="{DC38019E-BB51-4DA2-A579-47D0D76BB0B0}" dt="2025-04-08T05:17:45.195" v="351" actId="20577"/>
        <pc:sldMkLst>
          <pc:docMk/>
          <pc:sldMk cId="1408894006" sldId="2076138206"/>
        </pc:sldMkLst>
        <pc:spChg chg="mod">
          <ac:chgData name="Juha Vasama" userId="8ba50429-ff71-4991-9050-d77f887db933" providerId="ADAL" clId="{DC38019E-BB51-4DA2-A579-47D0D76BB0B0}" dt="2025-04-08T05:17:45.195" v="351" actId="20577"/>
          <ac:spMkLst>
            <pc:docMk/>
            <pc:sldMk cId="1408894006" sldId="2076138206"/>
            <ac:spMk id="7" creationId="{025F40F5-A7AA-421E-D96D-7F507AA578C0}"/>
          </ac:spMkLst>
        </pc:spChg>
      </pc:sldChg>
      <pc:sldChg chg="add">
        <pc:chgData name="Juha Vasama" userId="8ba50429-ff71-4991-9050-d77f887db933" providerId="ADAL" clId="{DC38019E-BB51-4DA2-A579-47D0D76BB0B0}" dt="2025-04-07T13:17:00.314" v="2"/>
        <pc:sldMkLst>
          <pc:docMk/>
          <pc:sldMk cId="2959060973" sldId="2076138381"/>
        </pc:sldMkLst>
      </pc:sldChg>
      <pc:sldChg chg="add">
        <pc:chgData name="Juha Vasama" userId="8ba50429-ff71-4991-9050-d77f887db933" providerId="ADAL" clId="{DC38019E-BB51-4DA2-A579-47D0D76BB0B0}" dt="2025-04-07T13:17:00.314" v="2"/>
        <pc:sldMkLst>
          <pc:docMk/>
          <pc:sldMk cId="2323662782" sldId="2076138384"/>
        </pc:sldMkLst>
      </pc:sldChg>
      <pc:sldChg chg="add">
        <pc:chgData name="Juha Vasama" userId="8ba50429-ff71-4991-9050-d77f887db933" providerId="ADAL" clId="{DC38019E-BB51-4DA2-A579-47D0D76BB0B0}" dt="2025-04-07T13:17:00.314" v="2"/>
        <pc:sldMkLst>
          <pc:docMk/>
          <pc:sldMk cId="1642329805" sldId="2076138385"/>
        </pc:sldMkLst>
      </pc:sldChg>
      <pc:sldChg chg="add">
        <pc:chgData name="Juha Vasama" userId="8ba50429-ff71-4991-9050-d77f887db933" providerId="ADAL" clId="{DC38019E-BB51-4DA2-A579-47D0D76BB0B0}" dt="2025-04-07T13:17:00.314" v="2"/>
        <pc:sldMkLst>
          <pc:docMk/>
          <pc:sldMk cId="3720205596" sldId="2076138388"/>
        </pc:sldMkLst>
      </pc:sldChg>
      <pc:sldChg chg="modSp add mod">
        <pc:chgData name="Juha Vasama" userId="8ba50429-ff71-4991-9050-d77f887db933" providerId="ADAL" clId="{DC38019E-BB51-4DA2-A579-47D0D76BB0B0}" dt="2025-04-07T13:17:00.393" v="5" actId="27636"/>
        <pc:sldMkLst>
          <pc:docMk/>
          <pc:sldMk cId="2632089116" sldId="2076138399"/>
        </pc:sldMkLst>
        <pc:spChg chg="mod">
          <ac:chgData name="Juha Vasama" userId="8ba50429-ff71-4991-9050-d77f887db933" providerId="ADAL" clId="{DC38019E-BB51-4DA2-A579-47D0D76BB0B0}" dt="2025-04-07T13:17:00.393" v="5" actId="27636"/>
          <ac:spMkLst>
            <pc:docMk/>
            <pc:sldMk cId="2632089116" sldId="2076138399"/>
            <ac:spMk id="3" creationId="{A60A85E0-D4D5-72E9-BCF0-B0020A79289F}"/>
          </ac:spMkLst>
        </pc:spChg>
      </pc:sldChg>
      <pc:sldChg chg="add">
        <pc:chgData name="Juha Vasama" userId="8ba50429-ff71-4991-9050-d77f887db933" providerId="ADAL" clId="{DC38019E-BB51-4DA2-A579-47D0D76BB0B0}" dt="2025-04-07T13:17:00.314" v="2"/>
        <pc:sldMkLst>
          <pc:docMk/>
          <pc:sldMk cId="3746067303" sldId="2076138401"/>
        </pc:sldMkLst>
      </pc:sldChg>
      <pc:sldChg chg="modSp add mod">
        <pc:chgData name="Juha Vasama" userId="8ba50429-ff71-4991-9050-d77f887db933" providerId="ADAL" clId="{DC38019E-BB51-4DA2-A579-47D0D76BB0B0}" dt="2025-04-07T13:17:00.380" v="3" actId="27636"/>
        <pc:sldMkLst>
          <pc:docMk/>
          <pc:sldMk cId="3157514201" sldId="2076138462"/>
        </pc:sldMkLst>
        <pc:spChg chg="mod">
          <ac:chgData name="Juha Vasama" userId="8ba50429-ff71-4991-9050-d77f887db933" providerId="ADAL" clId="{DC38019E-BB51-4DA2-A579-47D0D76BB0B0}" dt="2025-04-07T13:17:00.380" v="3" actId="27636"/>
          <ac:spMkLst>
            <pc:docMk/>
            <pc:sldMk cId="3157514201" sldId="2076138462"/>
            <ac:spMk id="3" creationId="{E7BD2107-A4F0-898C-97E4-D071B533836E}"/>
          </ac:spMkLst>
        </pc:spChg>
      </pc:sldChg>
      <pc:sldChg chg="modSp add mod">
        <pc:chgData name="Juha Vasama" userId="8ba50429-ff71-4991-9050-d77f887db933" providerId="ADAL" clId="{DC38019E-BB51-4DA2-A579-47D0D76BB0B0}" dt="2025-04-07T13:17:00.388" v="4" actId="27636"/>
        <pc:sldMkLst>
          <pc:docMk/>
          <pc:sldMk cId="1769845744" sldId="2076138463"/>
        </pc:sldMkLst>
        <pc:spChg chg="mod">
          <ac:chgData name="Juha Vasama" userId="8ba50429-ff71-4991-9050-d77f887db933" providerId="ADAL" clId="{DC38019E-BB51-4DA2-A579-47D0D76BB0B0}" dt="2025-04-07T13:17:00.388" v="4" actId="27636"/>
          <ac:spMkLst>
            <pc:docMk/>
            <pc:sldMk cId="1769845744" sldId="2076138463"/>
            <ac:spMk id="3" creationId="{18AA6128-ED04-CC65-D6C0-4AA4C936B2C5}"/>
          </ac:spMkLst>
        </pc:spChg>
      </pc:sldChg>
      <pc:sldChg chg="add">
        <pc:chgData name="Juha Vasama" userId="8ba50429-ff71-4991-9050-d77f887db933" providerId="ADAL" clId="{DC38019E-BB51-4DA2-A579-47D0D76BB0B0}" dt="2025-04-07T13:17:00.314" v="2"/>
        <pc:sldMkLst>
          <pc:docMk/>
          <pc:sldMk cId="2096246805" sldId="2076138565"/>
        </pc:sldMkLst>
      </pc:sldChg>
      <pc:sldChg chg="add del">
        <pc:chgData name="Juha Vasama" userId="8ba50429-ff71-4991-9050-d77f887db933" providerId="ADAL" clId="{DC38019E-BB51-4DA2-A579-47D0D76BB0B0}" dt="2025-04-07T13:22:24.534" v="312" actId="47"/>
        <pc:sldMkLst>
          <pc:docMk/>
          <pc:sldMk cId="151787340" sldId="2076138577"/>
        </pc:sldMkLst>
      </pc:sldChg>
      <pc:sldChg chg="add del">
        <pc:chgData name="Juha Vasama" userId="8ba50429-ff71-4991-9050-d77f887db933" providerId="ADAL" clId="{DC38019E-BB51-4DA2-A579-47D0D76BB0B0}" dt="2025-04-07T13:22:25.633" v="313" actId="47"/>
        <pc:sldMkLst>
          <pc:docMk/>
          <pc:sldMk cId="604356750" sldId="2076138578"/>
        </pc:sldMkLst>
      </pc:sldChg>
      <pc:sldChg chg="add del">
        <pc:chgData name="Juha Vasama" userId="8ba50429-ff71-4991-9050-d77f887db933" providerId="ADAL" clId="{DC38019E-BB51-4DA2-A579-47D0D76BB0B0}" dt="2025-04-07T13:22:26.667" v="314" actId="47"/>
        <pc:sldMkLst>
          <pc:docMk/>
          <pc:sldMk cId="418807455" sldId="2076138579"/>
        </pc:sldMkLst>
      </pc:sldChg>
      <pc:sldChg chg="add del">
        <pc:chgData name="Juha Vasama" userId="8ba50429-ff71-4991-9050-d77f887db933" providerId="ADAL" clId="{DC38019E-BB51-4DA2-A579-47D0D76BB0B0}" dt="2025-04-07T13:22:27.770" v="315" actId="47"/>
        <pc:sldMkLst>
          <pc:docMk/>
          <pc:sldMk cId="498370809" sldId="2076138580"/>
        </pc:sldMkLst>
      </pc:sldChg>
      <pc:sldChg chg="add del">
        <pc:chgData name="Juha Vasama" userId="8ba50429-ff71-4991-9050-d77f887db933" providerId="ADAL" clId="{DC38019E-BB51-4DA2-A579-47D0D76BB0B0}" dt="2025-04-07T13:22:28.780" v="316" actId="47"/>
        <pc:sldMkLst>
          <pc:docMk/>
          <pc:sldMk cId="3956695301" sldId="2076138581"/>
        </pc:sldMkLst>
      </pc:sldChg>
      <pc:sldChg chg="add del">
        <pc:chgData name="Juha Vasama" userId="8ba50429-ff71-4991-9050-d77f887db933" providerId="ADAL" clId="{DC38019E-BB51-4DA2-A579-47D0D76BB0B0}" dt="2025-04-07T13:22:30.079" v="317" actId="47"/>
        <pc:sldMkLst>
          <pc:docMk/>
          <pc:sldMk cId="3051341611" sldId="2076138582"/>
        </pc:sldMkLst>
      </pc:sldChg>
      <pc:sldChg chg="add del">
        <pc:chgData name="Juha Vasama" userId="8ba50429-ff71-4991-9050-d77f887db933" providerId="ADAL" clId="{DC38019E-BB51-4DA2-A579-47D0D76BB0B0}" dt="2025-04-07T13:22:31.233" v="318" actId="47"/>
        <pc:sldMkLst>
          <pc:docMk/>
          <pc:sldMk cId="2642871047" sldId="2076138583"/>
        </pc:sldMkLst>
      </pc:sldChg>
      <pc:sldChg chg="add del">
        <pc:chgData name="Juha Vasama" userId="8ba50429-ff71-4991-9050-d77f887db933" providerId="ADAL" clId="{DC38019E-BB51-4DA2-A579-47D0D76BB0B0}" dt="2025-04-07T13:22:34.039" v="320" actId="47"/>
        <pc:sldMkLst>
          <pc:docMk/>
          <pc:sldMk cId="3871230794" sldId="2076138584"/>
        </pc:sldMkLst>
      </pc:sldChg>
      <pc:sldChg chg="add del">
        <pc:chgData name="Juha Vasama" userId="8ba50429-ff71-4991-9050-d77f887db933" providerId="ADAL" clId="{DC38019E-BB51-4DA2-A579-47D0D76BB0B0}" dt="2025-04-07T13:22:32.974" v="319" actId="47"/>
        <pc:sldMkLst>
          <pc:docMk/>
          <pc:sldMk cId="2944925565" sldId="2076138585"/>
        </pc:sldMkLst>
      </pc:sldChg>
      <pc:sldChg chg="add">
        <pc:chgData name="Juha Vasama" userId="8ba50429-ff71-4991-9050-d77f887db933" providerId="ADAL" clId="{DC38019E-BB51-4DA2-A579-47D0D76BB0B0}" dt="2025-04-07T13:17:00.314" v="2"/>
        <pc:sldMkLst>
          <pc:docMk/>
          <pc:sldMk cId="259543544" sldId="2076138586"/>
        </pc:sldMkLst>
      </pc:sldChg>
      <pc:sldChg chg="add del">
        <pc:chgData name="Juha Vasama" userId="8ba50429-ff71-4991-9050-d77f887db933" providerId="ADAL" clId="{DC38019E-BB51-4DA2-A579-47D0D76BB0B0}" dt="2025-04-07T13:22:22.881" v="311" actId="47"/>
        <pc:sldMkLst>
          <pc:docMk/>
          <pc:sldMk cId="523827235" sldId="2076138587"/>
        </pc:sldMkLst>
      </pc:sldChg>
      <pc:sldChg chg="modSp add mod">
        <pc:chgData name="Juha Vasama" userId="8ba50429-ff71-4991-9050-d77f887db933" providerId="ADAL" clId="{DC38019E-BB51-4DA2-A579-47D0D76BB0B0}" dt="2025-04-07T13:23:01.138" v="335" actId="20577"/>
        <pc:sldMkLst>
          <pc:docMk/>
          <pc:sldMk cId="2691146658" sldId="2076138588"/>
        </pc:sldMkLst>
        <pc:spChg chg="mod">
          <ac:chgData name="Juha Vasama" userId="8ba50429-ff71-4991-9050-d77f887db933" providerId="ADAL" clId="{DC38019E-BB51-4DA2-A579-47D0D76BB0B0}" dt="2025-04-07T13:23:01.138" v="335" actId="20577"/>
          <ac:spMkLst>
            <pc:docMk/>
            <pc:sldMk cId="2691146658" sldId="2076138588"/>
            <ac:spMk id="5" creationId="{F622707F-CA81-34B6-F185-C5CFB05A76ED}"/>
          </ac:spMkLst>
        </pc:spChg>
      </pc:sldChg>
      <pc:sldChg chg="add">
        <pc:chgData name="Juha Vasama" userId="8ba50429-ff71-4991-9050-d77f887db933" providerId="ADAL" clId="{DC38019E-BB51-4DA2-A579-47D0D76BB0B0}" dt="2025-04-07T13:17:00.314" v="2"/>
        <pc:sldMkLst>
          <pc:docMk/>
          <pc:sldMk cId="460849197" sldId="2076138589"/>
        </pc:sldMkLst>
      </pc:sldChg>
      <pc:sldChg chg="add ord">
        <pc:chgData name="Juha Vasama" userId="8ba50429-ff71-4991-9050-d77f887db933" providerId="ADAL" clId="{DC38019E-BB51-4DA2-A579-47D0D76BB0B0}" dt="2025-04-07T13:18:50.827" v="159"/>
        <pc:sldMkLst>
          <pc:docMk/>
          <pc:sldMk cId="920212423" sldId="2076138590"/>
        </pc:sldMkLst>
      </pc:sldChg>
      <pc:sldChg chg="add del">
        <pc:chgData name="Juha Vasama" userId="8ba50429-ff71-4991-9050-d77f887db933" providerId="ADAL" clId="{DC38019E-BB51-4DA2-A579-47D0D76BB0B0}" dt="2025-04-07T13:23:07.777" v="336" actId="47"/>
        <pc:sldMkLst>
          <pc:docMk/>
          <pc:sldMk cId="196672282" sldId="2076138591"/>
        </pc:sldMkLst>
      </pc:sldChg>
      <pc:sldChg chg="del">
        <pc:chgData name="Juha Vasama" userId="8ba50429-ff71-4991-9050-d77f887db933" providerId="ADAL" clId="{DC38019E-BB51-4DA2-A579-47D0D76BB0B0}" dt="2025-04-07T13:19:00.212" v="160" actId="47"/>
        <pc:sldMkLst>
          <pc:docMk/>
          <pc:sldMk cId="1871151724" sldId="2076138629"/>
        </pc:sldMkLst>
      </pc:sldChg>
      <pc:sldChg chg="add del">
        <pc:chgData name="Juha Vasama" userId="8ba50429-ff71-4991-9050-d77f887db933" providerId="ADAL" clId="{DC38019E-BB51-4DA2-A579-47D0D76BB0B0}" dt="2025-04-07T13:23:08.719" v="337" actId="47"/>
        <pc:sldMkLst>
          <pc:docMk/>
          <pc:sldMk cId="2022608452" sldId="2076138630"/>
        </pc:sldMkLst>
      </pc:sldChg>
      <pc:sldChg chg="add">
        <pc:chgData name="Juha Vasama" userId="8ba50429-ff71-4991-9050-d77f887db933" providerId="ADAL" clId="{DC38019E-BB51-4DA2-A579-47D0D76BB0B0}" dt="2025-04-07T13:17:00.314" v="2"/>
        <pc:sldMkLst>
          <pc:docMk/>
          <pc:sldMk cId="2363982538" sldId="2076138631"/>
        </pc:sldMkLst>
      </pc:sldChg>
      <pc:sldMasterChg chg="delSldLayout">
        <pc:chgData name="Juha Vasama" userId="8ba50429-ff71-4991-9050-d77f887db933" providerId="ADAL" clId="{DC38019E-BB51-4DA2-A579-47D0D76BB0B0}" dt="2025-04-07T13:19:00.212" v="160" actId="47"/>
        <pc:sldMasterMkLst>
          <pc:docMk/>
          <pc:sldMasterMk cId="3602268788" sldId="2147483648"/>
        </pc:sldMasterMkLst>
        <pc:sldLayoutChg chg="del">
          <pc:chgData name="Juha Vasama" userId="8ba50429-ff71-4991-9050-d77f887db933" providerId="ADAL" clId="{DC38019E-BB51-4DA2-A579-47D0D76BB0B0}" dt="2025-04-07T13:19:00.212" v="160" actId="47"/>
          <pc:sldLayoutMkLst>
            <pc:docMk/>
            <pc:sldMasterMk cId="3602268788" sldId="2147483648"/>
            <pc:sldLayoutMk cId="2999902078" sldId="2147483675"/>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Z:\Cloud%20Vault\ID2\5A50FF41-F505-4F3B-8315-C2C04CA917F5\0\21000-21999\21713\L\L\E-Heat%20l&#228;mm&#246;n%20hintalaskuri%20Merikarvia%20(ID%2021713).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i-FI"/>
              <a:t>Energiantuotanto</a:t>
            </a:r>
            <a:r>
              <a:rPr lang="fi-FI" baseline="0"/>
              <a:t> kuukausittain (MWh)</a:t>
            </a:r>
            <a:endParaRPr lang="fi-FI"/>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i-FI"/>
        </a:p>
      </c:txPr>
    </c:title>
    <c:autoTitleDeleted val="0"/>
    <c:plotArea>
      <c:layout/>
      <c:barChart>
        <c:barDir val="col"/>
        <c:grouping val="stacked"/>
        <c:varyColors val="0"/>
        <c:ser>
          <c:idx val="0"/>
          <c:order val="0"/>
          <c:tx>
            <c:v>Datakeskus</c:v>
          </c:tx>
          <c:spPr>
            <a:solidFill>
              <a:srgbClr val="4745A3"/>
            </a:solidFill>
            <a:ln>
              <a:noFill/>
            </a:ln>
            <a:effectLst/>
          </c:spPr>
          <c:invertIfNegative val="0"/>
          <c:val>
            <c:numRef>
              <c:f>Taul1!$F$24:$Q$24</c:f>
              <c:numCache>
                <c:formatCode>General</c:formatCode>
                <c:ptCount val="12"/>
                <c:pt idx="0">
                  <c:v>1078.8</c:v>
                </c:pt>
                <c:pt idx="1">
                  <c:v>974.4</c:v>
                </c:pt>
                <c:pt idx="2">
                  <c:v>1078.8</c:v>
                </c:pt>
                <c:pt idx="3">
                  <c:v>893.69999999999993</c:v>
                </c:pt>
                <c:pt idx="4">
                  <c:v>496.5</c:v>
                </c:pt>
                <c:pt idx="5">
                  <c:v>297.89999999999998</c:v>
                </c:pt>
                <c:pt idx="6">
                  <c:v>297.89999999999998</c:v>
                </c:pt>
                <c:pt idx="7">
                  <c:v>297.89999999999998</c:v>
                </c:pt>
                <c:pt idx="8">
                  <c:v>496.5</c:v>
                </c:pt>
                <c:pt idx="9">
                  <c:v>893.69999999999993</c:v>
                </c:pt>
                <c:pt idx="10">
                  <c:v>1044</c:v>
                </c:pt>
                <c:pt idx="11">
                  <c:v>1078.8</c:v>
                </c:pt>
              </c:numCache>
            </c:numRef>
          </c:val>
          <c:extLst>
            <c:ext xmlns:c16="http://schemas.microsoft.com/office/drawing/2014/chart" uri="{C3380CC4-5D6E-409C-BE32-E72D297353CC}">
              <c16:uniqueId val="{00000000-1767-4159-BEFE-821C4C34E4C5}"/>
            </c:ext>
          </c:extLst>
        </c:ser>
        <c:ser>
          <c:idx val="1"/>
          <c:order val="1"/>
          <c:tx>
            <c:v>Huipputuotanto</c:v>
          </c:tx>
          <c:spPr>
            <a:solidFill>
              <a:schemeClr val="tx1">
                <a:lumMod val="50000"/>
                <a:lumOff val="50000"/>
              </a:schemeClr>
            </a:solidFill>
            <a:ln>
              <a:noFill/>
            </a:ln>
            <a:effectLst/>
          </c:spPr>
          <c:invertIfNegative val="0"/>
          <c:val>
            <c:numRef>
              <c:f>Taul1!$F$36:$Q$36</c:f>
              <c:numCache>
                <c:formatCode>0.0</c:formatCode>
                <c:ptCount val="12"/>
                <c:pt idx="0">
                  <c:v>311.40000000000009</c:v>
                </c:pt>
                <c:pt idx="1">
                  <c:v>217.19999999999993</c:v>
                </c:pt>
                <c:pt idx="2">
                  <c:v>112.79999999999995</c:v>
                </c:pt>
                <c:pt idx="3">
                  <c:v>0</c:v>
                </c:pt>
                <c:pt idx="4">
                  <c:v>0</c:v>
                </c:pt>
                <c:pt idx="5">
                  <c:v>0</c:v>
                </c:pt>
                <c:pt idx="6">
                  <c:v>0</c:v>
                </c:pt>
                <c:pt idx="7">
                  <c:v>0</c:v>
                </c:pt>
                <c:pt idx="8">
                  <c:v>0</c:v>
                </c:pt>
                <c:pt idx="9">
                  <c:v>0</c:v>
                </c:pt>
                <c:pt idx="10">
                  <c:v>48.299999999999955</c:v>
                </c:pt>
                <c:pt idx="11">
                  <c:v>311.40000000000009</c:v>
                </c:pt>
              </c:numCache>
            </c:numRef>
          </c:val>
          <c:extLst>
            <c:ext xmlns:c16="http://schemas.microsoft.com/office/drawing/2014/chart" uri="{C3380CC4-5D6E-409C-BE32-E72D297353CC}">
              <c16:uniqueId val="{00000001-1767-4159-BEFE-821C4C34E4C5}"/>
            </c:ext>
          </c:extLst>
        </c:ser>
        <c:dLbls>
          <c:showLegendKey val="0"/>
          <c:showVal val="0"/>
          <c:showCatName val="0"/>
          <c:showSerName val="0"/>
          <c:showPercent val="0"/>
          <c:showBubbleSize val="0"/>
        </c:dLbls>
        <c:gapWidth val="55"/>
        <c:overlap val="100"/>
        <c:axId val="477120975"/>
        <c:axId val="477124335"/>
      </c:barChart>
      <c:catAx>
        <c:axId val="4771209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477124335"/>
        <c:crosses val="autoZero"/>
        <c:auto val="1"/>
        <c:lblAlgn val="ctr"/>
        <c:lblOffset val="100"/>
        <c:noMultiLvlLbl val="0"/>
      </c:catAx>
      <c:valAx>
        <c:axId val="47712433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47712097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2BAE6F-2482-1B41-849E-8C6FD7EDDE16}" type="datetimeFigureOut">
              <a:rPr lang="fi-FI" smtClean="0"/>
              <a:t>8.4.2025</a:t>
            </a:fld>
            <a:endParaRPr lang="fi-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F0DE91-7415-2D49-BAC4-44C6CAF25198}" type="slidenum">
              <a:rPr lang="fi-FI" smtClean="0"/>
              <a:t>‹#›</a:t>
            </a:fld>
            <a:endParaRPr lang="fi-FI"/>
          </a:p>
        </p:txBody>
      </p:sp>
    </p:spTree>
    <p:extLst>
      <p:ext uri="{BB962C8B-B14F-4D97-AF65-F5344CB8AC3E}">
        <p14:creationId xmlns:p14="http://schemas.microsoft.com/office/powerpoint/2010/main" val="12903872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Rekrytointi </a:t>
            </a:r>
          </a:p>
          <a:p>
            <a:endParaRPr lang="fi-FI" dirty="0"/>
          </a:p>
          <a:p>
            <a:r>
              <a:rPr lang="fi-FI" dirty="0"/>
              <a:t>Toiminnallisuus kaikissa ikäryhmissä. </a:t>
            </a:r>
          </a:p>
          <a:p>
            <a:endParaRPr lang="fi-FI" dirty="0"/>
          </a:p>
          <a:p>
            <a:r>
              <a:rPr lang="fi-FI" dirty="0"/>
              <a:t>Kiinteistöjen ylläpito. Tuorein esimerkki hoitajakutsujärjestelmä ja positiivinen suhtautuminen siihen. </a:t>
            </a:r>
          </a:p>
        </p:txBody>
      </p:sp>
      <p:sp>
        <p:nvSpPr>
          <p:cNvPr id="4" name="Dian numeron paikkamerkki 3"/>
          <p:cNvSpPr>
            <a:spLocks noGrp="1"/>
          </p:cNvSpPr>
          <p:nvPr>
            <p:ph type="sldNum" sz="quarter" idx="5"/>
          </p:nvPr>
        </p:nvSpPr>
        <p:spPr/>
        <p:txBody>
          <a:bodyPr/>
          <a:lstStyle/>
          <a:p>
            <a:fld id="{71F0DE91-7415-2D49-BAC4-44C6CAF25198}" type="slidenum">
              <a:rPr lang="fi-FI" smtClean="0"/>
              <a:t>1</a:t>
            </a:fld>
            <a:endParaRPr lang="fi-FI"/>
          </a:p>
        </p:txBody>
      </p:sp>
    </p:spTree>
    <p:extLst>
      <p:ext uri="{BB962C8B-B14F-4D97-AF65-F5344CB8AC3E}">
        <p14:creationId xmlns:p14="http://schemas.microsoft.com/office/powerpoint/2010/main" val="20044791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1AFB62-ED01-5CC4-CB03-28B7051C0101}"/>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4CC70376-32AF-2BEC-590C-6758F333A385}"/>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1E362427-3B8F-0319-6F92-45E31CDE3C0F}"/>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F8F26F93-6BAB-813A-14C5-B1CE91B4ABA6}"/>
              </a:ext>
            </a:extLst>
          </p:cNvPr>
          <p:cNvSpPr>
            <a:spLocks noGrp="1"/>
          </p:cNvSpPr>
          <p:nvPr>
            <p:ph type="sldNum" sz="quarter" idx="5"/>
          </p:nvPr>
        </p:nvSpPr>
        <p:spPr/>
        <p:txBody>
          <a:bodyPr/>
          <a:lstStyle/>
          <a:p>
            <a:fld id="{20278DED-8AC7-42A1-8956-FD1D5AD696AD}" type="slidenum">
              <a:rPr lang="fi-FI" smtClean="0"/>
              <a:t>15</a:t>
            </a:fld>
            <a:endParaRPr lang="fi-FI"/>
          </a:p>
        </p:txBody>
      </p:sp>
    </p:spTree>
    <p:extLst>
      <p:ext uri="{BB962C8B-B14F-4D97-AF65-F5344CB8AC3E}">
        <p14:creationId xmlns:p14="http://schemas.microsoft.com/office/powerpoint/2010/main" val="22919720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155D3-1575-D9AD-AEEB-4A0A63A8282E}"/>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C1092D3F-7C5F-904A-9F84-3B4D0AD06C91}"/>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4FE0F501-F7D7-7FF7-0DE4-EB40D310B7F5}"/>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13E4C069-CEAA-7E23-99CE-063028732E9B}"/>
              </a:ext>
            </a:extLst>
          </p:cNvPr>
          <p:cNvSpPr>
            <a:spLocks noGrp="1"/>
          </p:cNvSpPr>
          <p:nvPr>
            <p:ph type="sldNum" sz="quarter" idx="5"/>
          </p:nvPr>
        </p:nvSpPr>
        <p:spPr/>
        <p:txBody>
          <a:bodyPr/>
          <a:lstStyle/>
          <a:p>
            <a:fld id="{20278DED-8AC7-42A1-8956-FD1D5AD696AD}" type="slidenum">
              <a:rPr lang="fi-FI" smtClean="0"/>
              <a:t>16</a:t>
            </a:fld>
            <a:endParaRPr lang="fi-FI"/>
          </a:p>
        </p:txBody>
      </p:sp>
    </p:spTree>
    <p:extLst>
      <p:ext uri="{BB962C8B-B14F-4D97-AF65-F5344CB8AC3E}">
        <p14:creationId xmlns:p14="http://schemas.microsoft.com/office/powerpoint/2010/main" val="14561925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B9C80-33C7-3CB0-598F-A9C1BD33FBF7}"/>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A0924241-D1A7-53D4-E129-ED83C8CE0386}"/>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BB5C84EA-509C-A356-3551-84D7626709F2}"/>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F464D5D3-5369-F6BF-E172-11BFD9EEB847}"/>
              </a:ext>
            </a:extLst>
          </p:cNvPr>
          <p:cNvSpPr>
            <a:spLocks noGrp="1"/>
          </p:cNvSpPr>
          <p:nvPr>
            <p:ph type="sldNum" sz="quarter" idx="5"/>
          </p:nvPr>
        </p:nvSpPr>
        <p:spPr/>
        <p:txBody>
          <a:bodyPr/>
          <a:lstStyle/>
          <a:p>
            <a:fld id="{20278DED-8AC7-42A1-8956-FD1D5AD696AD}" type="slidenum">
              <a:rPr lang="fi-FI" smtClean="0"/>
              <a:t>20</a:t>
            </a:fld>
            <a:endParaRPr lang="fi-FI"/>
          </a:p>
        </p:txBody>
      </p:sp>
    </p:spTree>
    <p:extLst>
      <p:ext uri="{BB962C8B-B14F-4D97-AF65-F5344CB8AC3E}">
        <p14:creationId xmlns:p14="http://schemas.microsoft.com/office/powerpoint/2010/main" val="3848873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F5767C-C6C0-43F2-3DAD-D24F3FAE790E}"/>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2BCC06AF-7C28-5944-07F0-84ACFCC07936}"/>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CA6BC127-981F-A54B-7547-BF3DB183ECED}"/>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D460E18E-C499-1EAF-0781-354A071AAFDC}"/>
              </a:ext>
            </a:extLst>
          </p:cNvPr>
          <p:cNvSpPr>
            <a:spLocks noGrp="1"/>
          </p:cNvSpPr>
          <p:nvPr>
            <p:ph type="sldNum" sz="quarter" idx="5"/>
          </p:nvPr>
        </p:nvSpPr>
        <p:spPr/>
        <p:txBody>
          <a:bodyPr/>
          <a:lstStyle/>
          <a:p>
            <a:fld id="{20278DED-8AC7-42A1-8956-FD1D5AD696AD}" type="slidenum">
              <a:rPr lang="fi-FI" smtClean="0"/>
              <a:t>21</a:t>
            </a:fld>
            <a:endParaRPr lang="fi-FI"/>
          </a:p>
        </p:txBody>
      </p:sp>
    </p:spTree>
    <p:extLst>
      <p:ext uri="{BB962C8B-B14F-4D97-AF65-F5344CB8AC3E}">
        <p14:creationId xmlns:p14="http://schemas.microsoft.com/office/powerpoint/2010/main" val="28925170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585CF8-6DE3-ADDA-15A3-96E6D2E659B9}"/>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A9ED1E67-854D-DCEE-2F62-0E3D56F46412}"/>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6FC95E37-7D4C-425D-F079-0676218D59EA}"/>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3FCE6D4E-73DB-0F99-7AC0-3889D4F4338B}"/>
              </a:ext>
            </a:extLst>
          </p:cNvPr>
          <p:cNvSpPr>
            <a:spLocks noGrp="1"/>
          </p:cNvSpPr>
          <p:nvPr>
            <p:ph type="sldNum" sz="quarter" idx="5"/>
          </p:nvPr>
        </p:nvSpPr>
        <p:spPr/>
        <p:txBody>
          <a:bodyPr/>
          <a:lstStyle/>
          <a:p>
            <a:fld id="{20278DED-8AC7-42A1-8956-FD1D5AD696AD}" type="slidenum">
              <a:rPr lang="fi-FI" smtClean="0"/>
              <a:t>22</a:t>
            </a:fld>
            <a:endParaRPr lang="fi-FI"/>
          </a:p>
        </p:txBody>
      </p:sp>
    </p:spTree>
    <p:extLst>
      <p:ext uri="{BB962C8B-B14F-4D97-AF65-F5344CB8AC3E}">
        <p14:creationId xmlns:p14="http://schemas.microsoft.com/office/powerpoint/2010/main" val="32030148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B27FB-A9C1-D35F-61C8-64E432160527}"/>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5FBE2DFF-47B0-DD6B-275A-2A04DB9C0035}"/>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DD87E8ED-4A3D-50EF-FC0A-808C6AC41984}"/>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DCE0F70F-932E-9C17-9133-11783F669FAA}"/>
              </a:ext>
            </a:extLst>
          </p:cNvPr>
          <p:cNvSpPr>
            <a:spLocks noGrp="1"/>
          </p:cNvSpPr>
          <p:nvPr>
            <p:ph type="sldNum" sz="quarter" idx="5"/>
          </p:nvPr>
        </p:nvSpPr>
        <p:spPr/>
        <p:txBody>
          <a:bodyPr/>
          <a:lstStyle/>
          <a:p>
            <a:fld id="{20278DED-8AC7-42A1-8956-FD1D5AD696AD}" type="slidenum">
              <a:rPr lang="fi-FI" smtClean="0"/>
              <a:t>24</a:t>
            </a:fld>
            <a:endParaRPr lang="fi-FI"/>
          </a:p>
        </p:txBody>
      </p:sp>
    </p:spTree>
    <p:extLst>
      <p:ext uri="{BB962C8B-B14F-4D97-AF65-F5344CB8AC3E}">
        <p14:creationId xmlns:p14="http://schemas.microsoft.com/office/powerpoint/2010/main" val="35509743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F459F-E2DE-CF17-C920-4F310E68A4E4}"/>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68F9DA9D-76A1-E933-0E28-E675783106D5}"/>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B67AD427-D410-47AB-B4E8-FB6E77196377}"/>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69A86331-D7B0-D134-797F-104EE2C66136}"/>
              </a:ext>
            </a:extLst>
          </p:cNvPr>
          <p:cNvSpPr>
            <a:spLocks noGrp="1"/>
          </p:cNvSpPr>
          <p:nvPr>
            <p:ph type="sldNum" sz="quarter" idx="5"/>
          </p:nvPr>
        </p:nvSpPr>
        <p:spPr/>
        <p:txBody>
          <a:bodyPr/>
          <a:lstStyle/>
          <a:p>
            <a:fld id="{20278DED-8AC7-42A1-8956-FD1D5AD696AD}" type="slidenum">
              <a:rPr lang="fi-FI" smtClean="0"/>
              <a:t>25</a:t>
            </a:fld>
            <a:endParaRPr lang="fi-FI"/>
          </a:p>
        </p:txBody>
      </p:sp>
    </p:spTree>
    <p:extLst>
      <p:ext uri="{BB962C8B-B14F-4D97-AF65-F5344CB8AC3E}">
        <p14:creationId xmlns:p14="http://schemas.microsoft.com/office/powerpoint/2010/main" val="19841794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60BB4A-0169-A886-1F71-6F8BFB5A81F0}"/>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8EDAC3F6-C682-43C5-1B19-9D86B3FE2F04}"/>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4B298DAF-C9C5-5812-70D4-6CE843C3522D}"/>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A0E4C197-5309-F7FE-1F20-C2A667F219CD}"/>
              </a:ext>
            </a:extLst>
          </p:cNvPr>
          <p:cNvSpPr>
            <a:spLocks noGrp="1"/>
          </p:cNvSpPr>
          <p:nvPr>
            <p:ph type="sldNum" sz="quarter" idx="5"/>
          </p:nvPr>
        </p:nvSpPr>
        <p:spPr/>
        <p:txBody>
          <a:bodyPr/>
          <a:lstStyle/>
          <a:p>
            <a:fld id="{20278DED-8AC7-42A1-8956-FD1D5AD696AD}" type="slidenum">
              <a:rPr lang="fi-FI" smtClean="0"/>
              <a:t>26</a:t>
            </a:fld>
            <a:endParaRPr lang="fi-FI"/>
          </a:p>
        </p:txBody>
      </p:sp>
    </p:spTree>
    <p:extLst>
      <p:ext uri="{BB962C8B-B14F-4D97-AF65-F5344CB8AC3E}">
        <p14:creationId xmlns:p14="http://schemas.microsoft.com/office/powerpoint/2010/main" val="2489516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5AEE5-E8E1-C5D4-2FB2-2CDEDA45C131}"/>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0B2406B0-2EA1-EB01-1AA9-863C31C1380A}"/>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21FAA0EC-BD3D-6449-9F7B-57A0F9A8E1C5}"/>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C593E819-4BA4-B929-C5AC-43A006BB3896}"/>
              </a:ext>
            </a:extLst>
          </p:cNvPr>
          <p:cNvSpPr>
            <a:spLocks noGrp="1"/>
          </p:cNvSpPr>
          <p:nvPr>
            <p:ph type="sldNum" sz="quarter" idx="5"/>
          </p:nvPr>
        </p:nvSpPr>
        <p:spPr/>
        <p:txBody>
          <a:bodyPr/>
          <a:lstStyle/>
          <a:p>
            <a:fld id="{20278DED-8AC7-42A1-8956-FD1D5AD696AD}" type="slidenum">
              <a:rPr lang="fi-FI" smtClean="0"/>
              <a:t>27</a:t>
            </a:fld>
            <a:endParaRPr lang="fi-FI"/>
          </a:p>
        </p:txBody>
      </p:sp>
    </p:spTree>
    <p:extLst>
      <p:ext uri="{BB962C8B-B14F-4D97-AF65-F5344CB8AC3E}">
        <p14:creationId xmlns:p14="http://schemas.microsoft.com/office/powerpoint/2010/main" val="1800332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CC613-8387-9421-30F8-A0CB483CF603}"/>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8CEB8F8B-641F-13B1-C55E-A42005766E13}"/>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4B4FBF91-0C09-8822-2600-31224F77B406}"/>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38492D65-D6A0-B222-5145-BA9A917EAF57}"/>
              </a:ext>
            </a:extLst>
          </p:cNvPr>
          <p:cNvSpPr>
            <a:spLocks noGrp="1"/>
          </p:cNvSpPr>
          <p:nvPr>
            <p:ph type="sldNum" sz="quarter" idx="5"/>
          </p:nvPr>
        </p:nvSpPr>
        <p:spPr/>
        <p:txBody>
          <a:bodyPr/>
          <a:lstStyle/>
          <a:p>
            <a:fld id="{20278DED-8AC7-42A1-8956-FD1D5AD696AD}" type="slidenum">
              <a:rPr lang="fi-FI" smtClean="0"/>
              <a:t>28</a:t>
            </a:fld>
            <a:endParaRPr lang="fi-FI"/>
          </a:p>
        </p:txBody>
      </p:sp>
    </p:spTree>
    <p:extLst>
      <p:ext uri="{BB962C8B-B14F-4D97-AF65-F5344CB8AC3E}">
        <p14:creationId xmlns:p14="http://schemas.microsoft.com/office/powerpoint/2010/main" val="977149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E4401C-EDC5-9A64-A01C-2522E23688E2}"/>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FD6691A6-4EC4-6889-2876-7F9AFD8EB655}"/>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D897C0CC-C205-B122-FC7B-192F039147A0}"/>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801977F6-752C-B5E3-E808-BC8C0DA0D537}"/>
              </a:ext>
            </a:extLst>
          </p:cNvPr>
          <p:cNvSpPr>
            <a:spLocks noGrp="1"/>
          </p:cNvSpPr>
          <p:nvPr>
            <p:ph type="sldNum" sz="quarter" idx="5"/>
          </p:nvPr>
        </p:nvSpPr>
        <p:spPr/>
        <p:txBody>
          <a:bodyPr/>
          <a:lstStyle/>
          <a:p>
            <a:fld id="{20278DED-8AC7-42A1-8956-FD1D5AD696AD}" type="slidenum">
              <a:rPr lang="fi-FI" smtClean="0"/>
              <a:t>7</a:t>
            </a:fld>
            <a:endParaRPr lang="fi-FI"/>
          </a:p>
        </p:txBody>
      </p:sp>
    </p:spTree>
    <p:extLst>
      <p:ext uri="{BB962C8B-B14F-4D97-AF65-F5344CB8AC3E}">
        <p14:creationId xmlns:p14="http://schemas.microsoft.com/office/powerpoint/2010/main" val="30552543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051F42-1744-9305-142F-2D7D2BF3A968}"/>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6D321F27-A2E6-0CFC-67C5-52709CDE1AFB}"/>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08C726CB-8080-18AA-C779-D04980ABDFA4}"/>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E8B262D0-75C4-CF19-BAF2-1262CE243E35}"/>
              </a:ext>
            </a:extLst>
          </p:cNvPr>
          <p:cNvSpPr>
            <a:spLocks noGrp="1"/>
          </p:cNvSpPr>
          <p:nvPr>
            <p:ph type="sldNum" sz="quarter" idx="5"/>
          </p:nvPr>
        </p:nvSpPr>
        <p:spPr/>
        <p:txBody>
          <a:bodyPr/>
          <a:lstStyle/>
          <a:p>
            <a:fld id="{20278DED-8AC7-42A1-8956-FD1D5AD696AD}" type="slidenum">
              <a:rPr lang="fi-FI" smtClean="0"/>
              <a:t>29</a:t>
            </a:fld>
            <a:endParaRPr lang="fi-FI"/>
          </a:p>
        </p:txBody>
      </p:sp>
    </p:spTree>
    <p:extLst>
      <p:ext uri="{BB962C8B-B14F-4D97-AF65-F5344CB8AC3E}">
        <p14:creationId xmlns:p14="http://schemas.microsoft.com/office/powerpoint/2010/main" val="11200782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0F264-0EE4-F8C2-EE51-6A7DF8CB2B92}"/>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3EC794DF-FBA7-4334-6203-FE902DFCBB5B}"/>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2882AE6C-F828-87FB-D86E-3F22F47D7D0C}"/>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050DE638-D2A2-DFB5-5474-7E627EDB2631}"/>
              </a:ext>
            </a:extLst>
          </p:cNvPr>
          <p:cNvSpPr>
            <a:spLocks noGrp="1"/>
          </p:cNvSpPr>
          <p:nvPr>
            <p:ph type="sldNum" sz="quarter" idx="5"/>
          </p:nvPr>
        </p:nvSpPr>
        <p:spPr/>
        <p:txBody>
          <a:bodyPr/>
          <a:lstStyle/>
          <a:p>
            <a:fld id="{20278DED-8AC7-42A1-8956-FD1D5AD696AD}" type="slidenum">
              <a:rPr lang="fi-FI" smtClean="0"/>
              <a:t>30</a:t>
            </a:fld>
            <a:endParaRPr lang="fi-FI"/>
          </a:p>
        </p:txBody>
      </p:sp>
    </p:spTree>
    <p:extLst>
      <p:ext uri="{BB962C8B-B14F-4D97-AF65-F5344CB8AC3E}">
        <p14:creationId xmlns:p14="http://schemas.microsoft.com/office/powerpoint/2010/main" val="3276074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E5013-C576-B363-51A7-1A678600A3E9}"/>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0E1B56D3-9D2C-F852-EBAB-5CD4A8F190ED}"/>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1326E583-A3BB-11D5-24E5-D847AF478111}"/>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4E99614E-A6D2-4B2D-C634-09EEC917606B}"/>
              </a:ext>
            </a:extLst>
          </p:cNvPr>
          <p:cNvSpPr>
            <a:spLocks noGrp="1"/>
          </p:cNvSpPr>
          <p:nvPr>
            <p:ph type="sldNum" sz="quarter" idx="5"/>
          </p:nvPr>
        </p:nvSpPr>
        <p:spPr/>
        <p:txBody>
          <a:bodyPr/>
          <a:lstStyle/>
          <a:p>
            <a:fld id="{20278DED-8AC7-42A1-8956-FD1D5AD696AD}" type="slidenum">
              <a:rPr lang="fi-FI" smtClean="0"/>
              <a:t>31</a:t>
            </a:fld>
            <a:endParaRPr lang="fi-FI"/>
          </a:p>
        </p:txBody>
      </p:sp>
    </p:spTree>
    <p:extLst>
      <p:ext uri="{BB962C8B-B14F-4D97-AF65-F5344CB8AC3E}">
        <p14:creationId xmlns:p14="http://schemas.microsoft.com/office/powerpoint/2010/main" val="15649519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47BBFE-8612-4295-C7F4-7319C65A9162}"/>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88072965-A5BA-4259-45FD-890DD485CEC0}"/>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7D9A0443-3B19-6D25-032D-7D7F7972DE5D}"/>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2F8CDD64-DC37-4055-067E-129844F1690D}"/>
              </a:ext>
            </a:extLst>
          </p:cNvPr>
          <p:cNvSpPr>
            <a:spLocks noGrp="1"/>
          </p:cNvSpPr>
          <p:nvPr>
            <p:ph type="sldNum" sz="quarter" idx="5"/>
          </p:nvPr>
        </p:nvSpPr>
        <p:spPr/>
        <p:txBody>
          <a:bodyPr/>
          <a:lstStyle/>
          <a:p>
            <a:fld id="{20278DED-8AC7-42A1-8956-FD1D5AD696AD}" type="slidenum">
              <a:rPr lang="fi-FI" smtClean="0"/>
              <a:t>32</a:t>
            </a:fld>
            <a:endParaRPr lang="fi-FI"/>
          </a:p>
        </p:txBody>
      </p:sp>
    </p:spTree>
    <p:extLst>
      <p:ext uri="{BB962C8B-B14F-4D97-AF65-F5344CB8AC3E}">
        <p14:creationId xmlns:p14="http://schemas.microsoft.com/office/powerpoint/2010/main" val="32866781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2F8EB-B840-D63A-BB2B-64C899159034}"/>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1D273D9C-4330-74A0-03A8-82F9E1997ED9}"/>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F2F2BD78-2885-FFBE-9519-F3D64A0E13DF}"/>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569C7471-FB3B-2884-3D0F-1D934388399C}"/>
              </a:ext>
            </a:extLst>
          </p:cNvPr>
          <p:cNvSpPr>
            <a:spLocks noGrp="1"/>
          </p:cNvSpPr>
          <p:nvPr>
            <p:ph type="sldNum" sz="quarter" idx="5"/>
          </p:nvPr>
        </p:nvSpPr>
        <p:spPr/>
        <p:txBody>
          <a:bodyPr/>
          <a:lstStyle/>
          <a:p>
            <a:fld id="{20278DED-8AC7-42A1-8956-FD1D5AD696AD}" type="slidenum">
              <a:rPr lang="fi-FI" smtClean="0"/>
              <a:t>33</a:t>
            </a:fld>
            <a:endParaRPr lang="fi-FI"/>
          </a:p>
        </p:txBody>
      </p:sp>
    </p:spTree>
    <p:extLst>
      <p:ext uri="{BB962C8B-B14F-4D97-AF65-F5344CB8AC3E}">
        <p14:creationId xmlns:p14="http://schemas.microsoft.com/office/powerpoint/2010/main" val="4214591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17957-A73D-D0A1-0646-C90D8BA55879}"/>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5EBDB3B9-5AAB-5C72-B70E-74509E89C043}"/>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6312BC27-E0F6-BDFC-CFC4-D419C1FA7FD1}"/>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EE6D0F90-5C8F-419C-F3E1-A3CBE64B436A}"/>
              </a:ext>
            </a:extLst>
          </p:cNvPr>
          <p:cNvSpPr>
            <a:spLocks noGrp="1"/>
          </p:cNvSpPr>
          <p:nvPr>
            <p:ph type="sldNum" sz="quarter" idx="5"/>
          </p:nvPr>
        </p:nvSpPr>
        <p:spPr/>
        <p:txBody>
          <a:bodyPr/>
          <a:lstStyle/>
          <a:p>
            <a:fld id="{20278DED-8AC7-42A1-8956-FD1D5AD696AD}" type="slidenum">
              <a:rPr lang="fi-FI" smtClean="0"/>
              <a:t>8</a:t>
            </a:fld>
            <a:endParaRPr lang="fi-FI"/>
          </a:p>
        </p:txBody>
      </p:sp>
    </p:spTree>
    <p:extLst>
      <p:ext uri="{BB962C8B-B14F-4D97-AF65-F5344CB8AC3E}">
        <p14:creationId xmlns:p14="http://schemas.microsoft.com/office/powerpoint/2010/main" val="36654325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E97DE-4583-CD2A-725E-8A49CDEB25D9}"/>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1DD551A5-CDF3-F4B3-5698-7D6DB7752369}"/>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BAFE1ED9-223A-FCBA-E399-2E41D2E92827}"/>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FEA165EA-D91E-CED0-6C62-1611288C8C64}"/>
              </a:ext>
            </a:extLst>
          </p:cNvPr>
          <p:cNvSpPr>
            <a:spLocks noGrp="1"/>
          </p:cNvSpPr>
          <p:nvPr>
            <p:ph type="sldNum" sz="quarter" idx="5"/>
          </p:nvPr>
        </p:nvSpPr>
        <p:spPr/>
        <p:txBody>
          <a:bodyPr/>
          <a:lstStyle/>
          <a:p>
            <a:fld id="{20278DED-8AC7-42A1-8956-FD1D5AD696AD}" type="slidenum">
              <a:rPr lang="fi-FI" smtClean="0"/>
              <a:t>9</a:t>
            </a:fld>
            <a:endParaRPr lang="fi-FI"/>
          </a:p>
        </p:txBody>
      </p:sp>
    </p:spTree>
    <p:extLst>
      <p:ext uri="{BB962C8B-B14F-4D97-AF65-F5344CB8AC3E}">
        <p14:creationId xmlns:p14="http://schemas.microsoft.com/office/powerpoint/2010/main" val="22359618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908FD-5E73-77A0-02D3-E5FF776A1FA5}"/>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56B03206-C58B-7167-234B-74FCBA4DA1F1}"/>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68CA99F9-7E5A-E6BA-52B9-A73F0A06D83D}"/>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CAE960E6-89D0-5B39-7112-196F2FE9B4B5}"/>
              </a:ext>
            </a:extLst>
          </p:cNvPr>
          <p:cNvSpPr>
            <a:spLocks noGrp="1"/>
          </p:cNvSpPr>
          <p:nvPr>
            <p:ph type="sldNum" sz="quarter" idx="5"/>
          </p:nvPr>
        </p:nvSpPr>
        <p:spPr/>
        <p:txBody>
          <a:bodyPr/>
          <a:lstStyle/>
          <a:p>
            <a:fld id="{20278DED-8AC7-42A1-8956-FD1D5AD696AD}" type="slidenum">
              <a:rPr lang="fi-FI" smtClean="0"/>
              <a:t>10</a:t>
            </a:fld>
            <a:endParaRPr lang="fi-FI"/>
          </a:p>
        </p:txBody>
      </p:sp>
    </p:spTree>
    <p:extLst>
      <p:ext uri="{BB962C8B-B14F-4D97-AF65-F5344CB8AC3E}">
        <p14:creationId xmlns:p14="http://schemas.microsoft.com/office/powerpoint/2010/main" val="36696238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CC613-8387-9421-30F8-A0CB483CF603}"/>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8CEB8F8B-641F-13B1-C55E-A42005766E13}"/>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4B4FBF91-0C09-8822-2600-31224F77B406}"/>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38492D65-D6A0-B222-5145-BA9A917EAF57}"/>
              </a:ext>
            </a:extLst>
          </p:cNvPr>
          <p:cNvSpPr>
            <a:spLocks noGrp="1"/>
          </p:cNvSpPr>
          <p:nvPr>
            <p:ph type="sldNum" sz="quarter" idx="5"/>
          </p:nvPr>
        </p:nvSpPr>
        <p:spPr/>
        <p:txBody>
          <a:bodyPr/>
          <a:lstStyle/>
          <a:p>
            <a:fld id="{20278DED-8AC7-42A1-8956-FD1D5AD696AD}" type="slidenum">
              <a:rPr lang="fi-FI" smtClean="0"/>
              <a:t>11</a:t>
            </a:fld>
            <a:endParaRPr lang="fi-FI"/>
          </a:p>
        </p:txBody>
      </p:sp>
    </p:spTree>
    <p:extLst>
      <p:ext uri="{BB962C8B-B14F-4D97-AF65-F5344CB8AC3E}">
        <p14:creationId xmlns:p14="http://schemas.microsoft.com/office/powerpoint/2010/main" val="9771493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71F0DE91-7415-2D49-BAC4-44C6CAF25198}" type="slidenum">
              <a:rPr lang="fi-FI" smtClean="0"/>
              <a:t>12</a:t>
            </a:fld>
            <a:endParaRPr lang="fi-FI"/>
          </a:p>
        </p:txBody>
      </p:sp>
    </p:spTree>
    <p:extLst>
      <p:ext uri="{BB962C8B-B14F-4D97-AF65-F5344CB8AC3E}">
        <p14:creationId xmlns:p14="http://schemas.microsoft.com/office/powerpoint/2010/main" val="832595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9B59F-1049-7AEE-C92D-35D48BB70C02}"/>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54EA1AEB-280B-402B-60C4-E4A6F9612FC1}"/>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23F295C1-9134-3F65-18E5-5FB87372CA26}"/>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C5AB79C6-03C1-CC70-F8A3-1E13C4D608EB}"/>
              </a:ext>
            </a:extLst>
          </p:cNvPr>
          <p:cNvSpPr>
            <a:spLocks noGrp="1"/>
          </p:cNvSpPr>
          <p:nvPr>
            <p:ph type="sldNum" sz="quarter" idx="5"/>
          </p:nvPr>
        </p:nvSpPr>
        <p:spPr/>
        <p:txBody>
          <a:bodyPr/>
          <a:lstStyle/>
          <a:p>
            <a:fld id="{20278DED-8AC7-42A1-8956-FD1D5AD696AD}" type="slidenum">
              <a:rPr lang="fi-FI" smtClean="0"/>
              <a:t>13</a:t>
            </a:fld>
            <a:endParaRPr lang="fi-FI"/>
          </a:p>
        </p:txBody>
      </p:sp>
    </p:spTree>
    <p:extLst>
      <p:ext uri="{BB962C8B-B14F-4D97-AF65-F5344CB8AC3E}">
        <p14:creationId xmlns:p14="http://schemas.microsoft.com/office/powerpoint/2010/main" val="32280382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7CA9A-D36A-68C8-39D0-5392B9DF76DC}"/>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2DA8EBC2-6E6B-37A2-B5E8-D01A43FF10A0}"/>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BAE9A70D-42FB-2339-5A1C-69A6194AD2B2}"/>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FF0CFCD2-B3E0-24B3-4CFA-EB603A42CC8D}"/>
              </a:ext>
            </a:extLst>
          </p:cNvPr>
          <p:cNvSpPr>
            <a:spLocks noGrp="1"/>
          </p:cNvSpPr>
          <p:nvPr>
            <p:ph type="sldNum" sz="quarter" idx="5"/>
          </p:nvPr>
        </p:nvSpPr>
        <p:spPr/>
        <p:txBody>
          <a:bodyPr/>
          <a:lstStyle/>
          <a:p>
            <a:fld id="{20278DED-8AC7-42A1-8956-FD1D5AD696AD}" type="slidenum">
              <a:rPr lang="fi-FI" smtClean="0"/>
              <a:t>14</a:t>
            </a:fld>
            <a:endParaRPr lang="fi-FI"/>
          </a:p>
        </p:txBody>
      </p:sp>
    </p:spTree>
    <p:extLst>
      <p:ext uri="{BB962C8B-B14F-4D97-AF65-F5344CB8AC3E}">
        <p14:creationId xmlns:p14="http://schemas.microsoft.com/office/powerpoint/2010/main" val="38878937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ääotsikko">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DA3AEA0-68B0-A14E-BB94-F72DFE365A3B}"/>
              </a:ext>
            </a:extLst>
          </p:cNvPr>
          <p:cNvSpPr>
            <a:spLocks noGrp="1"/>
          </p:cNvSpPr>
          <p:nvPr>
            <p:ph type="title"/>
          </p:nvPr>
        </p:nvSpPr>
        <p:spPr>
          <a:xfrm>
            <a:off x="831850" y="1690688"/>
            <a:ext cx="7504380" cy="5167312"/>
          </a:xfrm>
          <a:prstGeom prst="rect">
            <a:avLst/>
          </a:prstGeom>
        </p:spPr>
        <p:txBody>
          <a:bodyPr anchor="ctr" anchorCtr="0"/>
          <a:lstStyle>
            <a:lvl1pPr>
              <a:defRPr sz="6000"/>
            </a:lvl1pPr>
          </a:lstStyle>
          <a:p>
            <a:r>
              <a:rPr lang="en-US" dirty="0"/>
              <a:t>Click to edit Master title style</a:t>
            </a:r>
            <a:endParaRPr lang="fi-FI" dirty="0"/>
          </a:p>
        </p:txBody>
      </p:sp>
      <p:pic>
        <p:nvPicPr>
          <p:cNvPr id="10" name="Picture 9">
            <a:extLst>
              <a:ext uri="{FF2B5EF4-FFF2-40B4-BE49-F238E27FC236}">
                <a16:creationId xmlns:a16="http://schemas.microsoft.com/office/drawing/2014/main" id="{BBCB4F02-DE1F-A84D-A498-61536BEB1B84}"/>
              </a:ext>
            </a:extLst>
          </p:cNvPr>
          <p:cNvPicPr>
            <a:picLocks noChangeAspect="1"/>
          </p:cNvPicPr>
          <p:nvPr userDrawn="1"/>
        </p:nvPicPr>
        <p:blipFill>
          <a:blip r:embed="rId2"/>
          <a:stretch>
            <a:fillRect/>
          </a:stretch>
        </p:blipFill>
        <p:spPr>
          <a:xfrm>
            <a:off x="8336230" y="845344"/>
            <a:ext cx="3011220" cy="5167312"/>
          </a:xfrm>
          <a:prstGeom prst="rect">
            <a:avLst/>
          </a:prstGeom>
        </p:spPr>
      </p:pic>
      <p:pic>
        <p:nvPicPr>
          <p:cNvPr id="11" name="Picture 10">
            <a:extLst>
              <a:ext uri="{FF2B5EF4-FFF2-40B4-BE49-F238E27FC236}">
                <a16:creationId xmlns:a16="http://schemas.microsoft.com/office/drawing/2014/main" id="{AD5A9437-3C63-B640-9BA7-5E5F9833761D}"/>
              </a:ext>
            </a:extLst>
          </p:cNvPr>
          <p:cNvPicPr>
            <a:picLocks noChangeAspect="1"/>
          </p:cNvPicPr>
          <p:nvPr userDrawn="1"/>
        </p:nvPicPr>
        <p:blipFill>
          <a:blip r:embed="rId3"/>
          <a:stretch>
            <a:fillRect/>
          </a:stretch>
        </p:blipFill>
        <p:spPr>
          <a:xfrm>
            <a:off x="949082" y="845344"/>
            <a:ext cx="2087196" cy="392641"/>
          </a:xfrm>
          <a:prstGeom prst="rect">
            <a:avLst/>
          </a:prstGeom>
        </p:spPr>
      </p:pic>
      <p:sp>
        <p:nvSpPr>
          <p:cNvPr id="3" name="Slide Number Placeholder 2">
            <a:extLst>
              <a:ext uri="{FF2B5EF4-FFF2-40B4-BE49-F238E27FC236}">
                <a16:creationId xmlns:a16="http://schemas.microsoft.com/office/drawing/2014/main" id="{A80B12DA-6610-3341-8035-6323BD6D08B9}"/>
              </a:ext>
            </a:extLst>
          </p:cNvPr>
          <p:cNvSpPr>
            <a:spLocks noGrp="1"/>
          </p:cNvSpPr>
          <p:nvPr>
            <p:ph type="sldNum" sz="quarter" idx="10"/>
          </p:nvPr>
        </p:nvSpPr>
        <p:spPr/>
        <p:txBody>
          <a:bodyPr/>
          <a:lstStyle>
            <a:lvl1pPr>
              <a:defRPr>
                <a:latin typeface="Tinos" panose="02020603050405020304" pitchFamily="18" charset="0"/>
                <a:ea typeface="Tinos" panose="02020603050405020304" pitchFamily="18" charset="0"/>
                <a:cs typeface="Tinos" panose="02020603050405020304" pitchFamily="18" charset="0"/>
              </a:defRPr>
            </a:lvl1pPr>
          </a:lstStyle>
          <a:p>
            <a:fld id="{C5FB1059-60CE-CC4A-BAC5-DF1877C21BDD}" type="slidenum">
              <a:rPr lang="fi-FI" smtClean="0"/>
              <a:pPr/>
              <a:t>‹#›</a:t>
            </a:fld>
            <a:endParaRPr lang="fi-FI" dirty="0"/>
          </a:p>
        </p:txBody>
      </p:sp>
      <p:sp>
        <p:nvSpPr>
          <p:cNvPr id="7" name="Date Placeholder 3">
            <a:extLst>
              <a:ext uri="{FF2B5EF4-FFF2-40B4-BE49-F238E27FC236}">
                <a16:creationId xmlns:a16="http://schemas.microsoft.com/office/drawing/2014/main" id="{3435EC36-5811-4F4A-A7A4-E7EA91B61C0E}"/>
              </a:ext>
            </a:extLst>
          </p:cNvPr>
          <p:cNvSpPr>
            <a:spLocks noGrp="1"/>
          </p:cNvSpPr>
          <p:nvPr>
            <p:ph type="dt" sz="half" idx="2"/>
          </p:nvPr>
        </p:nvSpPr>
        <p:spPr>
          <a:xfrm>
            <a:off x="831850" y="6176963"/>
            <a:ext cx="2743200" cy="365125"/>
          </a:xfrm>
          <a:prstGeom prst="rect">
            <a:avLst/>
          </a:prstGeom>
        </p:spPr>
        <p:txBody>
          <a:bodyPr vert="horz" lIns="91440" tIns="45720" rIns="91440" bIns="45720" rtlCol="0" anchor="ctr"/>
          <a:lstStyle>
            <a:lvl1pPr algn="l">
              <a:defRPr sz="1600" b="0" i="0">
                <a:solidFill>
                  <a:schemeClr val="tx2"/>
                </a:solidFill>
                <a:latin typeface="Tinos" panose="02020603050405020304" pitchFamily="18" charset="0"/>
                <a:ea typeface="Tinos" panose="02020603050405020304" pitchFamily="18" charset="0"/>
                <a:cs typeface="Tinos" panose="02020603050405020304" pitchFamily="18" charset="0"/>
              </a:defRPr>
            </a:lvl1pPr>
          </a:lstStyle>
          <a:p>
            <a:fld id="{2C33F0B0-66A3-7A46-948D-33100BC0C7EF}" type="datetime1">
              <a:rPr lang="fi-FI" smtClean="0"/>
              <a:t>8.4.2025</a:t>
            </a:fld>
            <a:endParaRPr lang="fi-FI" dirty="0"/>
          </a:p>
        </p:txBody>
      </p:sp>
    </p:spTree>
    <p:extLst>
      <p:ext uri="{BB962C8B-B14F-4D97-AF65-F5344CB8AC3E}">
        <p14:creationId xmlns:p14="http://schemas.microsoft.com/office/powerpoint/2010/main" val="492651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äliotsikko Luu">
    <p:bg>
      <p:bgPr>
        <a:solidFill>
          <a:schemeClr val="tx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F478D2D-0AB1-8E4D-99C6-15943D83713B}"/>
              </a:ext>
            </a:extLst>
          </p:cNvPr>
          <p:cNvPicPr>
            <a:picLocks noChangeAspect="1"/>
          </p:cNvPicPr>
          <p:nvPr userDrawn="1"/>
        </p:nvPicPr>
        <p:blipFill>
          <a:blip r:embed="rId2"/>
          <a:stretch>
            <a:fillRect/>
          </a:stretch>
        </p:blipFill>
        <p:spPr>
          <a:xfrm>
            <a:off x="8336230" y="845344"/>
            <a:ext cx="3011220" cy="5167312"/>
          </a:xfrm>
          <a:prstGeom prst="rect">
            <a:avLst/>
          </a:prstGeom>
        </p:spPr>
      </p:pic>
      <p:cxnSp>
        <p:nvCxnSpPr>
          <p:cNvPr id="9" name="Straight Connector 8">
            <a:extLst>
              <a:ext uri="{FF2B5EF4-FFF2-40B4-BE49-F238E27FC236}">
                <a16:creationId xmlns:a16="http://schemas.microsoft.com/office/drawing/2014/main" id="{4BFE81EF-5163-8A44-994C-02F7A1047194}"/>
              </a:ext>
            </a:extLst>
          </p:cNvPr>
          <p:cNvCxnSpPr>
            <a:cxnSpLocks/>
          </p:cNvCxnSpPr>
          <p:nvPr userDrawn="1"/>
        </p:nvCxnSpPr>
        <p:spPr>
          <a:xfrm>
            <a:off x="838200" y="1690688"/>
            <a:ext cx="10515600" cy="0"/>
          </a:xfrm>
          <a:prstGeom prst="line">
            <a:avLst/>
          </a:prstGeom>
          <a:ln w="25400">
            <a:solidFill>
              <a:schemeClr val="accent2"/>
            </a:solidFill>
          </a:ln>
        </p:spPr>
        <p:style>
          <a:lnRef idx="1">
            <a:schemeClr val="dk1"/>
          </a:lnRef>
          <a:fillRef idx="0">
            <a:schemeClr val="dk1"/>
          </a:fillRef>
          <a:effectRef idx="0">
            <a:schemeClr val="dk1"/>
          </a:effectRef>
          <a:fontRef idx="minor">
            <a:schemeClr val="tx1"/>
          </a:fontRef>
        </p:style>
      </p:cxnSp>
      <p:sp>
        <p:nvSpPr>
          <p:cNvPr id="10" name="Title 1">
            <a:extLst>
              <a:ext uri="{FF2B5EF4-FFF2-40B4-BE49-F238E27FC236}">
                <a16:creationId xmlns:a16="http://schemas.microsoft.com/office/drawing/2014/main" id="{B7B4401A-327F-C24C-92EC-A12BA135B90B}"/>
              </a:ext>
            </a:extLst>
          </p:cNvPr>
          <p:cNvSpPr>
            <a:spLocks noGrp="1"/>
          </p:cNvSpPr>
          <p:nvPr>
            <p:ph type="title"/>
          </p:nvPr>
        </p:nvSpPr>
        <p:spPr>
          <a:xfrm>
            <a:off x="831850" y="1690688"/>
            <a:ext cx="7504380" cy="5167312"/>
          </a:xfrm>
          <a:prstGeom prst="rect">
            <a:avLst/>
          </a:prstGeom>
        </p:spPr>
        <p:txBody>
          <a:bodyPr anchor="ctr" anchorCtr="0"/>
          <a:lstStyle>
            <a:lvl1pPr>
              <a:defRPr sz="6000">
                <a:solidFill>
                  <a:schemeClr val="accent2"/>
                </a:solidFill>
              </a:defRPr>
            </a:lvl1pPr>
          </a:lstStyle>
          <a:p>
            <a:r>
              <a:rPr lang="en-US" dirty="0"/>
              <a:t>Click to edit Master title style</a:t>
            </a:r>
            <a:endParaRPr lang="fi-FI" dirty="0"/>
          </a:p>
        </p:txBody>
      </p:sp>
      <p:sp>
        <p:nvSpPr>
          <p:cNvPr id="3" name="Text Placeholder 2">
            <a:extLst>
              <a:ext uri="{FF2B5EF4-FFF2-40B4-BE49-F238E27FC236}">
                <a16:creationId xmlns:a16="http://schemas.microsoft.com/office/drawing/2014/main" id="{EBF1507A-81FF-AB45-B456-6AD99F2D6281}"/>
              </a:ext>
            </a:extLst>
          </p:cNvPr>
          <p:cNvSpPr>
            <a:spLocks noGrp="1"/>
          </p:cNvSpPr>
          <p:nvPr>
            <p:ph type="body" idx="1"/>
          </p:nvPr>
        </p:nvSpPr>
        <p:spPr>
          <a:xfrm>
            <a:off x="831850" y="480647"/>
            <a:ext cx="10515600" cy="961291"/>
          </a:xfrm>
        </p:spPr>
        <p:txBody>
          <a:bodyPr anchor="b" anchorCtr="0"/>
          <a:lstStyle>
            <a:lvl1pPr marL="0" indent="0">
              <a:buNone/>
              <a:defRPr sz="24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2" name="Slide Number Placeholder 1">
            <a:extLst>
              <a:ext uri="{FF2B5EF4-FFF2-40B4-BE49-F238E27FC236}">
                <a16:creationId xmlns:a16="http://schemas.microsoft.com/office/drawing/2014/main" id="{1174DDB9-A6C1-FC44-8567-161A51D0563A}"/>
              </a:ext>
            </a:extLst>
          </p:cNvPr>
          <p:cNvSpPr>
            <a:spLocks noGrp="1"/>
          </p:cNvSpPr>
          <p:nvPr>
            <p:ph type="sldNum" sz="quarter" idx="10"/>
          </p:nvPr>
        </p:nvSpPr>
        <p:spPr/>
        <p:txBody>
          <a:bodyPr/>
          <a:lstStyle/>
          <a:p>
            <a:fld id="{C5FB1059-60CE-CC4A-BAC5-DF1877C21BDD}" type="slidenum">
              <a:rPr lang="fi-FI" smtClean="0"/>
              <a:t>‹#›</a:t>
            </a:fld>
            <a:endParaRPr lang="fi-FI"/>
          </a:p>
        </p:txBody>
      </p:sp>
    </p:spTree>
    <p:extLst>
      <p:ext uri="{BB962C8B-B14F-4D97-AF65-F5344CB8AC3E}">
        <p14:creationId xmlns:p14="http://schemas.microsoft.com/office/powerpoint/2010/main" val="1912454883"/>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Sisältö Luu">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A2825-641C-0B42-9068-DA062C76B210}"/>
              </a:ext>
            </a:extLst>
          </p:cNvPr>
          <p:cNvSpPr>
            <a:spLocks noGrp="1"/>
          </p:cNvSpPr>
          <p:nvPr>
            <p:ph type="title"/>
          </p:nvPr>
        </p:nvSpPr>
        <p:spPr>
          <a:xfrm>
            <a:off x="838200" y="365125"/>
            <a:ext cx="10515600" cy="1325563"/>
          </a:xfrm>
          <a:prstGeom prst="rect">
            <a:avLst/>
          </a:prstGeom>
          <a:ln w="50800">
            <a:noFill/>
          </a:ln>
        </p:spPr>
        <p:txBody>
          <a:bodyPr>
            <a:normAutofit/>
          </a:bodyPr>
          <a:lstStyle>
            <a:lvl1pPr>
              <a:defRPr sz="3600">
                <a:solidFill>
                  <a:schemeClr val="accent2"/>
                </a:solidFill>
              </a:defRPr>
            </a:lvl1pPr>
          </a:lstStyle>
          <a:p>
            <a:r>
              <a:rPr lang="en-US" dirty="0"/>
              <a:t>Click to edit Master title style</a:t>
            </a:r>
            <a:endParaRPr lang="fi-FI" dirty="0"/>
          </a:p>
        </p:txBody>
      </p:sp>
      <p:sp>
        <p:nvSpPr>
          <p:cNvPr id="3" name="Content Placeholder 2">
            <a:extLst>
              <a:ext uri="{FF2B5EF4-FFF2-40B4-BE49-F238E27FC236}">
                <a16:creationId xmlns:a16="http://schemas.microsoft.com/office/drawing/2014/main" id="{C20D64AC-C934-2C43-936A-1BF6DDB514D5}"/>
              </a:ext>
            </a:extLst>
          </p:cNvPr>
          <p:cNvSpPr>
            <a:spLocks noGrp="1"/>
          </p:cNvSpPr>
          <p:nvPr>
            <p:ph idx="1"/>
          </p:nvPr>
        </p:nvSpPr>
        <p:spPr>
          <a:xfrm>
            <a:off x="838200" y="2199503"/>
            <a:ext cx="10515600" cy="3977460"/>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i-FI" dirty="0"/>
          </a:p>
        </p:txBody>
      </p:sp>
      <p:cxnSp>
        <p:nvCxnSpPr>
          <p:cNvPr id="8" name="Straight Connector 7">
            <a:extLst>
              <a:ext uri="{FF2B5EF4-FFF2-40B4-BE49-F238E27FC236}">
                <a16:creationId xmlns:a16="http://schemas.microsoft.com/office/drawing/2014/main" id="{BAC1A5D7-8298-1644-AA9F-3F597ED38B06}"/>
              </a:ext>
            </a:extLst>
          </p:cNvPr>
          <p:cNvCxnSpPr>
            <a:cxnSpLocks/>
          </p:cNvCxnSpPr>
          <p:nvPr userDrawn="1"/>
        </p:nvCxnSpPr>
        <p:spPr>
          <a:xfrm>
            <a:off x="838200" y="1690688"/>
            <a:ext cx="10515600" cy="0"/>
          </a:xfrm>
          <a:prstGeom prst="line">
            <a:avLst/>
          </a:prstGeom>
          <a:ln w="25400">
            <a:solidFill>
              <a:schemeClr val="accent2"/>
            </a:solidFill>
          </a:ln>
        </p:spPr>
        <p:style>
          <a:lnRef idx="1">
            <a:schemeClr val="dk1"/>
          </a:lnRef>
          <a:fillRef idx="0">
            <a:schemeClr val="dk1"/>
          </a:fillRef>
          <a:effectRef idx="0">
            <a:schemeClr val="dk1"/>
          </a:effectRef>
          <a:fontRef idx="minor">
            <a:schemeClr val="tx1"/>
          </a:fontRef>
        </p:style>
      </p:cxnSp>
      <p:sp>
        <p:nvSpPr>
          <p:cNvPr id="4" name="Slide Number Placeholder 3">
            <a:extLst>
              <a:ext uri="{FF2B5EF4-FFF2-40B4-BE49-F238E27FC236}">
                <a16:creationId xmlns:a16="http://schemas.microsoft.com/office/drawing/2014/main" id="{20C01B7A-69C1-6B43-BBB1-056BEA4C5CB4}"/>
              </a:ext>
            </a:extLst>
          </p:cNvPr>
          <p:cNvSpPr>
            <a:spLocks noGrp="1"/>
          </p:cNvSpPr>
          <p:nvPr>
            <p:ph type="sldNum" sz="quarter" idx="10"/>
          </p:nvPr>
        </p:nvSpPr>
        <p:spPr/>
        <p:txBody>
          <a:bodyPr/>
          <a:lstStyle/>
          <a:p>
            <a:fld id="{C5FB1059-60CE-CC4A-BAC5-DF1877C21BDD}" type="slidenum">
              <a:rPr lang="fi-FI" smtClean="0"/>
              <a:t>‹#›</a:t>
            </a:fld>
            <a:endParaRPr lang="fi-FI"/>
          </a:p>
        </p:txBody>
      </p:sp>
    </p:spTree>
    <p:extLst>
      <p:ext uri="{BB962C8B-B14F-4D97-AF65-F5344CB8AC3E}">
        <p14:creationId xmlns:p14="http://schemas.microsoft.com/office/powerpoint/2010/main" val="380914496"/>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isältö ja kuva Luu">
    <p:bg>
      <p:bgPr>
        <a:solidFill>
          <a:schemeClr val="tx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E64F469-F7AC-DA44-BA3B-758BAAB52760}"/>
              </a:ext>
            </a:extLst>
          </p:cNvPr>
          <p:cNvSpPr>
            <a:spLocks noGrp="1"/>
          </p:cNvSpPr>
          <p:nvPr>
            <p:ph type="title"/>
          </p:nvPr>
        </p:nvSpPr>
        <p:spPr>
          <a:xfrm>
            <a:off x="838200" y="365125"/>
            <a:ext cx="10515600" cy="1325563"/>
          </a:xfrm>
          <a:prstGeom prst="rect">
            <a:avLst/>
          </a:prstGeom>
          <a:ln w="50800">
            <a:noFill/>
          </a:ln>
        </p:spPr>
        <p:txBody>
          <a:bodyPr>
            <a:normAutofit/>
          </a:bodyPr>
          <a:lstStyle>
            <a:lvl1pPr>
              <a:defRPr sz="3600">
                <a:solidFill>
                  <a:schemeClr val="accent2"/>
                </a:solidFill>
              </a:defRPr>
            </a:lvl1pPr>
          </a:lstStyle>
          <a:p>
            <a:r>
              <a:rPr lang="en-US" dirty="0"/>
              <a:t>Click to edit Master title style</a:t>
            </a:r>
            <a:endParaRPr lang="fi-FI" dirty="0"/>
          </a:p>
        </p:txBody>
      </p:sp>
      <p:sp>
        <p:nvSpPr>
          <p:cNvPr id="9" name="Content Placeholder 2">
            <a:extLst>
              <a:ext uri="{FF2B5EF4-FFF2-40B4-BE49-F238E27FC236}">
                <a16:creationId xmlns:a16="http://schemas.microsoft.com/office/drawing/2014/main" id="{1E436BAF-6C0A-6845-B473-44C90889448A}"/>
              </a:ext>
            </a:extLst>
          </p:cNvPr>
          <p:cNvSpPr>
            <a:spLocks noGrp="1"/>
          </p:cNvSpPr>
          <p:nvPr>
            <p:ph idx="10"/>
          </p:nvPr>
        </p:nvSpPr>
        <p:spPr>
          <a:xfrm>
            <a:off x="838200" y="2199503"/>
            <a:ext cx="5256000" cy="3977460"/>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i-FI" dirty="0"/>
          </a:p>
        </p:txBody>
      </p:sp>
      <p:cxnSp>
        <p:nvCxnSpPr>
          <p:cNvPr id="10" name="Straight Connector 9">
            <a:extLst>
              <a:ext uri="{FF2B5EF4-FFF2-40B4-BE49-F238E27FC236}">
                <a16:creationId xmlns:a16="http://schemas.microsoft.com/office/drawing/2014/main" id="{FE08D9C7-4EDA-9C49-8E95-16AE9AF036B4}"/>
              </a:ext>
            </a:extLst>
          </p:cNvPr>
          <p:cNvCxnSpPr>
            <a:cxnSpLocks/>
          </p:cNvCxnSpPr>
          <p:nvPr userDrawn="1"/>
        </p:nvCxnSpPr>
        <p:spPr>
          <a:xfrm>
            <a:off x="838200" y="1690688"/>
            <a:ext cx="10515600" cy="0"/>
          </a:xfrm>
          <a:prstGeom prst="line">
            <a:avLst/>
          </a:prstGeom>
          <a:ln w="25400">
            <a:solidFill>
              <a:schemeClr val="accent2"/>
            </a:solidFill>
          </a:ln>
        </p:spPr>
        <p:style>
          <a:lnRef idx="1">
            <a:schemeClr val="dk1"/>
          </a:lnRef>
          <a:fillRef idx="0">
            <a:schemeClr val="dk1"/>
          </a:fillRef>
          <a:effectRef idx="0">
            <a:schemeClr val="dk1"/>
          </a:effectRef>
          <a:fontRef idx="minor">
            <a:schemeClr val="tx1"/>
          </a:fontRef>
        </p:style>
      </p:cxnSp>
      <p:sp>
        <p:nvSpPr>
          <p:cNvPr id="3" name="Picture Placeholder 2">
            <a:extLst>
              <a:ext uri="{FF2B5EF4-FFF2-40B4-BE49-F238E27FC236}">
                <a16:creationId xmlns:a16="http://schemas.microsoft.com/office/drawing/2014/main" id="{F908DC4C-9C21-5641-9A87-382606358801}"/>
              </a:ext>
            </a:extLst>
          </p:cNvPr>
          <p:cNvSpPr>
            <a:spLocks noGrp="1"/>
          </p:cNvSpPr>
          <p:nvPr>
            <p:ph type="pic" idx="1"/>
          </p:nvPr>
        </p:nvSpPr>
        <p:spPr>
          <a:xfrm>
            <a:off x="7376984" y="2199502"/>
            <a:ext cx="3976816" cy="3977461"/>
          </a:xfrm>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dirty="0"/>
          </a:p>
        </p:txBody>
      </p:sp>
      <p:sp>
        <p:nvSpPr>
          <p:cNvPr id="2" name="Slide Number Placeholder 1">
            <a:extLst>
              <a:ext uri="{FF2B5EF4-FFF2-40B4-BE49-F238E27FC236}">
                <a16:creationId xmlns:a16="http://schemas.microsoft.com/office/drawing/2014/main" id="{A2B82547-D4A1-0E4C-B50C-FEB1DF8FECDC}"/>
              </a:ext>
            </a:extLst>
          </p:cNvPr>
          <p:cNvSpPr>
            <a:spLocks noGrp="1"/>
          </p:cNvSpPr>
          <p:nvPr>
            <p:ph type="sldNum" sz="quarter" idx="11"/>
          </p:nvPr>
        </p:nvSpPr>
        <p:spPr/>
        <p:txBody>
          <a:bodyPr/>
          <a:lstStyle/>
          <a:p>
            <a:fld id="{C5FB1059-60CE-CC4A-BAC5-DF1877C21BDD}" type="slidenum">
              <a:rPr lang="fi-FI" smtClean="0"/>
              <a:t>‹#›</a:t>
            </a:fld>
            <a:endParaRPr lang="fi-FI"/>
          </a:p>
        </p:txBody>
      </p:sp>
    </p:spTree>
    <p:extLst>
      <p:ext uri="{BB962C8B-B14F-4D97-AF65-F5344CB8AC3E}">
        <p14:creationId xmlns:p14="http://schemas.microsoft.com/office/powerpoint/2010/main" val="81901786"/>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mblemi ja sloga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2EB47DB-BB40-194C-A5DD-D6E019EBC4AB}"/>
              </a:ext>
            </a:extLst>
          </p:cNvPr>
          <p:cNvPicPr>
            <a:picLocks noChangeAspect="1"/>
          </p:cNvPicPr>
          <p:nvPr userDrawn="1"/>
        </p:nvPicPr>
        <p:blipFill>
          <a:blip r:embed="rId2"/>
          <a:stretch>
            <a:fillRect/>
          </a:stretch>
        </p:blipFill>
        <p:spPr>
          <a:xfrm>
            <a:off x="3823070" y="939600"/>
            <a:ext cx="4545861" cy="4978800"/>
          </a:xfrm>
          <a:prstGeom prst="rect">
            <a:avLst/>
          </a:prstGeom>
        </p:spPr>
      </p:pic>
      <p:sp>
        <p:nvSpPr>
          <p:cNvPr id="2" name="Slide Number Placeholder 1">
            <a:extLst>
              <a:ext uri="{FF2B5EF4-FFF2-40B4-BE49-F238E27FC236}">
                <a16:creationId xmlns:a16="http://schemas.microsoft.com/office/drawing/2014/main" id="{BC2CD359-671C-C34A-8A32-03942DABF1D6}"/>
              </a:ext>
            </a:extLst>
          </p:cNvPr>
          <p:cNvSpPr>
            <a:spLocks noGrp="1"/>
          </p:cNvSpPr>
          <p:nvPr>
            <p:ph type="sldNum" sz="quarter" idx="10"/>
          </p:nvPr>
        </p:nvSpPr>
        <p:spPr/>
        <p:txBody>
          <a:bodyPr/>
          <a:lstStyle/>
          <a:p>
            <a:fld id="{C5FB1059-60CE-CC4A-BAC5-DF1877C21BDD}" type="slidenum">
              <a:rPr lang="fi-FI" smtClean="0"/>
              <a:t>‹#›</a:t>
            </a:fld>
            <a:endParaRPr lang="fi-FI"/>
          </a:p>
        </p:txBody>
      </p:sp>
    </p:spTree>
    <p:extLst>
      <p:ext uri="{BB962C8B-B14F-4D97-AF65-F5344CB8AC3E}">
        <p14:creationId xmlns:p14="http://schemas.microsoft.com/office/powerpoint/2010/main" val="10993795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mblemi ja slogan Meri">
    <p:bg>
      <p:bgPr>
        <a:solidFill>
          <a:schemeClr val="tx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3839685-E6AD-F74B-875A-841A2CA0AD4D}"/>
              </a:ext>
            </a:extLst>
          </p:cNvPr>
          <p:cNvPicPr>
            <a:picLocks noChangeAspect="1"/>
          </p:cNvPicPr>
          <p:nvPr userDrawn="1"/>
        </p:nvPicPr>
        <p:blipFill>
          <a:blip r:embed="rId2"/>
          <a:stretch>
            <a:fillRect/>
          </a:stretch>
        </p:blipFill>
        <p:spPr>
          <a:xfrm>
            <a:off x="3823070" y="939600"/>
            <a:ext cx="4545861" cy="4978800"/>
          </a:xfrm>
          <a:prstGeom prst="rect">
            <a:avLst/>
          </a:prstGeom>
        </p:spPr>
      </p:pic>
      <p:sp>
        <p:nvSpPr>
          <p:cNvPr id="2" name="Slide Number Placeholder 1">
            <a:extLst>
              <a:ext uri="{FF2B5EF4-FFF2-40B4-BE49-F238E27FC236}">
                <a16:creationId xmlns:a16="http://schemas.microsoft.com/office/drawing/2014/main" id="{A287B022-CC2F-D74F-96FE-FA5298E559C9}"/>
              </a:ext>
            </a:extLst>
          </p:cNvPr>
          <p:cNvSpPr>
            <a:spLocks noGrp="1"/>
          </p:cNvSpPr>
          <p:nvPr>
            <p:ph type="sldNum" sz="quarter" idx="10"/>
          </p:nvPr>
        </p:nvSpPr>
        <p:spPr/>
        <p:txBody>
          <a:bodyPr/>
          <a:lstStyle/>
          <a:p>
            <a:fld id="{C5FB1059-60CE-CC4A-BAC5-DF1877C21BDD}" type="slidenum">
              <a:rPr lang="fi-FI" smtClean="0"/>
              <a:t>‹#›</a:t>
            </a:fld>
            <a:endParaRPr lang="fi-FI"/>
          </a:p>
        </p:txBody>
      </p:sp>
    </p:spTree>
    <p:extLst>
      <p:ext uri="{BB962C8B-B14F-4D97-AF65-F5344CB8AC3E}">
        <p14:creationId xmlns:p14="http://schemas.microsoft.com/office/powerpoint/2010/main" val="20432155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mblemi">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69D2CFE-04E5-BF40-B210-AD4040EAD00C}"/>
              </a:ext>
            </a:extLst>
          </p:cNvPr>
          <p:cNvPicPr>
            <a:picLocks noChangeAspect="1"/>
          </p:cNvPicPr>
          <p:nvPr userDrawn="1"/>
        </p:nvPicPr>
        <p:blipFill>
          <a:blip r:embed="rId2"/>
          <a:stretch>
            <a:fillRect/>
          </a:stretch>
        </p:blipFill>
        <p:spPr>
          <a:xfrm>
            <a:off x="4603750" y="939800"/>
            <a:ext cx="2984500" cy="4978400"/>
          </a:xfrm>
          <a:prstGeom prst="rect">
            <a:avLst/>
          </a:prstGeom>
        </p:spPr>
      </p:pic>
      <p:sp>
        <p:nvSpPr>
          <p:cNvPr id="3" name="Slide Number Placeholder 2">
            <a:extLst>
              <a:ext uri="{FF2B5EF4-FFF2-40B4-BE49-F238E27FC236}">
                <a16:creationId xmlns:a16="http://schemas.microsoft.com/office/drawing/2014/main" id="{30826277-132F-0D48-9462-5D2DAEB2AD27}"/>
              </a:ext>
            </a:extLst>
          </p:cNvPr>
          <p:cNvSpPr>
            <a:spLocks noGrp="1"/>
          </p:cNvSpPr>
          <p:nvPr>
            <p:ph type="sldNum" sz="quarter" idx="10"/>
          </p:nvPr>
        </p:nvSpPr>
        <p:spPr/>
        <p:txBody>
          <a:bodyPr/>
          <a:lstStyle/>
          <a:p>
            <a:fld id="{C5FB1059-60CE-CC4A-BAC5-DF1877C21BDD}" type="slidenum">
              <a:rPr lang="fi-FI" smtClean="0"/>
              <a:t>‹#›</a:t>
            </a:fld>
            <a:endParaRPr lang="fi-FI"/>
          </a:p>
        </p:txBody>
      </p:sp>
    </p:spTree>
    <p:extLst>
      <p:ext uri="{BB962C8B-B14F-4D97-AF65-F5344CB8AC3E}">
        <p14:creationId xmlns:p14="http://schemas.microsoft.com/office/powerpoint/2010/main" val="17550744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mblemi Meri">
    <p:bg>
      <p:bgPr>
        <a:solidFill>
          <a:schemeClr val="tx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631EDE7-0572-7F42-BE55-2CEA841EDB97}"/>
              </a:ext>
            </a:extLst>
          </p:cNvPr>
          <p:cNvPicPr>
            <a:picLocks noChangeAspect="1"/>
          </p:cNvPicPr>
          <p:nvPr userDrawn="1"/>
        </p:nvPicPr>
        <p:blipFill>
          <a:blip r:embed="rId2"/>
          <a:stretch>
            <a:fillRect/>
          </a:stretch>
        </p:blipFill>
        <p:spPr>
          <a:xfrm>
            <a:off x="4603750" y="939800"/>
            <a:ext cx="2984500" cy="4978400"/>
          </a:xfrm>
          <a:prstGeom prst="rect">
            <a:avLst/>
          </a:prstGeom>
        </p:spPr>
      </p:pic>
      <p:sp>
        <p:nvSpPr>
          <p:cNvPr id="2" name="Slide Number Placeholder 1">
            <a:extLst>
              <a:ext uri="{FF2B5EF4-FFF2-40B4-BE49-F238E27FC236}">
                <a16:creationId xmlns:a16="http://schemas.microsoft.com/office/drawing/2014/main" id="{F4EDDFCC-4BB4-EF46-919D-E63223913360}"/>
              </a:ext>
            </a:extLst>
          </p:cNvPr>
          <p:cNvSpPr>
            <a:spLocks noGrp="1"/>
          </p:cNvSpPr>
          <p:nvPr>
            <p:ph type="sldNum" sz="quarter" idx="10"/>
          </p:nvPr>
        </p:nvSpPr>
        <p:spPr/>
        <p:txBody>
          <a:bodyPr/>
          <a:lstStyle/>
          <a:p>
            <a:fld id="{C5FB1059-60CE-CC4A-BAC5-DF1877C21BDD}" type="slidenum">
              <a:rPr lang="fi-FI" smtClean="0"/>
              <a:t>‹#›</a:t>
            </a:fld>
            <a:endParaRPr lang="fi-FI"/>
          </a:p>
        </p:txBody>
      </p:sp>
    </p:spTree>
    <p:extLst>
      <p:ext uri="{BB962C8B-B14F-4D97-AF65-F5344CB8AC3E}">
        <p14:creationId xmlns:p14="http://schemas.microsoft.com/office/powerpoint/2010/main" val="1300682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6F4C45C-A976-EC0C-B1AC-82369CB2F433}"/>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186963FC-40A5-0EF0-581D-E3394D1A8A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DAAF37F8-0575-0C35-851D-261AA091021E}"/>
              </a:ext>
            </a:extLst>
          </p:cNvPr>
          <p:cNvSpPr>
            <a:spLocks noGrp="1"/>
          </p:cNvSpPr>
          <p:nvPr>
            <p:ph type="dt" sz="half" idx="10"/>
          </p:nvPr>
        </p:nvSpPr>
        <p:spPr/>
        <p:txBody>
          <a:bodyPr/>
          <a:lstStyle/>
          <a:p>
            <a:fld id="{4A13BA71-E365-4E60-88F0-7815D39543C2}" type="datetimeFigureOut">
              <a:rPr lang="fi-FI" smtClean="0"/>
              <a:t>8.4.2025</a:t>
            </a:fld>
            <a:endParaRPr lang="fi-FI"/>
          </a:p>
        </p:txBody>
      </p:sp>
      <p:sp>
        <p:nvSpPr>
          <p:cNvPr id="5" name="Alatunnisteen paikkamerkki 4">
            <a:extLst>
              <a:ext uri="{FF2B5EF4-FFF2-40B4-BE49-F238E27FC236}">
                <a16:creationId xmlns:a16="http://schemas.microsoft.com/office/drawing/2014/main" id="{DA974B19-FF37-15FF-DF3B-6673FF45A244}"/>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207A7277-9D28-6F06-BB03-1CDDFBDD4F47}"/>
              </a:ext>
            </a:extLst>
          </p:cNvPr>
          <p:cNvSpPr>
            <a:spLocks noGrp="1"/>
          </p:cNvSpPr>
          <p:nvPr>
            <p:ph type="sldNum" sz="quarter" idx="12"/>
          </p:nvPr>
        </p:nvSpPr>
        <p:spPr/>
        <p:txBody>
          <a:bodyPr/>
          <a:lstStyle/>
          <a:p>
            <a:fld id="{4091B5BE-DE46-46DA-818D-7DAA0A143494}" type="slidenum">
              <a:rPr lang="fi-FI" smtClean="0"/>
              <a:t>‹#›</a:t>
            </a:fld>
            <a:endParaRPr lang="fi-FI"/>
          </a:p>
        </p:txBody>
      </p:sp>
    </p:spTree>
    <p:extLst>
      <p:ext uri="{BB962C8B-B14F-4D97-AF65-F5344CB8AC3E}">
        <p14:creationId xmlns:p14="http://schemas.microsoft.com/office/powerpoint/2010/main" val="39100526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E85733AF-8C41-3820-3217-A135B1FFF27A}"/>
              </a:ext>
            </a:extLst>
          </p:cNvPr>
          <p:cNvSpPr>
            <a:spLocks noGrp="1"/>
          </p:cNvSpPr>
          <p:nvPr>
            <p:ph type="dt" sz="half" idx="10"/>
          </p:nvPr>
        </p:nvSpPr>
        <p:spPr/>
        <p:txBody>
          <a:bodyPr/>
          <a:lstStyle/>
          <a:p>
            <a:fld id="{4A13BA71-E365-4E60-88F0-7815D39543C2}" type="datetimeFigureOut">
              <a:rPr lang="fi-FI" smtClean="0"/>
              <a:t>8.4.2025</a:t>
            </a:fld>
            <a:endParaRPr lang="fi-FI"/>
          </a:p>
        </p:txBody>
      </p:sp>
      <p:sp>
        <p:nvSpPr>
          <p:cNvPr id="3" name="Alatunnisteen paikkamerkki 2">
            <a:extLst>
              <a:ext uri="{FF2B5EF4-FFF2-40B4-BE49-F238E27FC236}">
                <a16:creationId xmlns:a16="http://schemas.microsoft.com/office/drawing/2014/main" id="{82B7F623-D544-B950-A282-9566F9A7C450}"/>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03BB86BB-CE9C-6AF4-3BAC-0F104DDDA4A9}"/>
              </a:ext>
            </a:extLst>
          </p:cNvPr>
          <p:cNvSpPr>
            <a:spLocks noGrp="1"/>
          </p:cNvSpPr>
          <p:nvPr>
            <p:ph type="sldNum" sz="quarter" idx="12"/>
          </p:nvPr>
        </p:nvSpPr>
        <p:spPr/>
        <p:txBody>
          <a:bodyPr/>
          <a:lstStyle/>
          <a:p>
            <a:fld id="{4091B5BE-DE46-46DA-818D-7DAA0A143494}" type="slidenum">
              <a:rPr lang="fi-FI" smtClean="0"/>
              <a:t>‹#›</a:t>
            </a:fld>
            <a:endParaRPr lang="fi-FI"/>
          </a:p>
        </p:txBody>
      </p:sp>
    </p:spTree>
    <p:extLst>
      <p:ext uri="{BB962C8B-B14F-4D97-AF65-F5344CB8AC3E}">
        <p14:creationId xmlns:p14="http://schemas.microsoft.com/office/powerpoint/2010/main" val="3654327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äliotsikko">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BA3ACE3F-768C-5347-A1A4-1E5D74B116CC}"/>
              </a:ext>
            </a:extLst>
          </p:cNvPr>
          <p:cNvPicPr>
            <a:picLocks noChangeAspect="1"/>
          </p:cNvPicPr>
          <p:nvPr userDrawn="1"/>
        </p:nvPicPr>
        <p:blipFill>
          <a:blip r:embed="rId2"/>
          <a:stretch>
            <a:fillRect/>
          </a:stretch>
        </p:blipFill>
        <p:spPr>
          <a:xfrm>
            <a:off x="8336230" y="845344"/>
            <a:ext cx="3011220" cy="5167312"/>
          </a:xfrm>
          <a:prstGeom prst="rect">
            <a:avLst/>
          </a:prstGeom>
        </p:spPr>
      </p:pic>
      <p:cxnSp>
        <p:nvCxnSpPr>
          <p:cNvPr id="9" name="Straight Connector 8">
            <a:extLst>
              <a:ext uri="{FF2B5EF4-FFF2-40B4-BE49-F238E27FC236}">
                <a16:creationId xmlns:a16="http://schemas.microsoft.com/office/drawing/2014/main" id="{4BFE81EF-5163-8A44-994C-02F7A1047194}"/>
              </a:ext>
            </a:extLst>
          </p:cNvPr>
          <p:cNvCxnSpPr>
            <a:cxnSpLocks/>
          </p:cNvCxnSpPr>
          <p:nvPr userDrawn="1"/>
        </p:nvCxnSpPr>
        <p:spPr>
          <a:xfrm>
            <a:off x="838200" y="1690688"/>
            <a:ext cx="10515600" cy="0"/>
          </a:xfrm>
          <a:prstGeom prst="line">
            <a:avLst/>
          </a:prstGeom>
          <a:ln w="25400">
            <a:solidFill>
              <a:schemeClr val="tx2"/>
            </a:solidFill>
          </a:ln>
        </p:spPr>
        <p:style>
          <a:lnRef idx="1">
            <a:schemeClr val="dk1"/>
          </a:lnRef>
          <a:fillRef idx="0">
            <a:schemeClr val="dk1"/>
          </a:fillRef>
          <a:effectRef idx="0">
            <a:schemeClr val="dk1"/>
          </a:effectRef>
          <a:fontRef idx="minor">
            <a:schemeClr val="tx1"/>
          </a:fontRef>
        </p:style>
      </p:cxnSp>
      <p:sp>
        <p:nvSpPr>
          <p:cNvPr id="10" name="Title 1">
            <a:extLst>
              <a:ext uri="{FF2B5EF4-FFF2-40B4-BE49-F238E27FC236}">
                <a16:creationId xmlns:a16="http://schemas.microsoft.com/office/drawing/2014/main" id="{B7B4401A-327F-C24C-92EC-A12BA135B90B}"/>
              </a:ext>
            </a:extLst>
          </p:cNvPr>
          <p:cNvSpPr>
            <a:spLocks noGrp="1"/>
          </p:cNvSpPr>
          <p:nvPr>
            <p:ph type="title"/>
          </p:nvPr>
        </p:nvSpPr>
        <p:spPr>
          <a:xfrm>
            <a:off x="831850" y="1690688"/>
            <a:ext cx="7504380" cy="5167312"/>
          </a:xfrm>
          <a:prstGeom prst="rect">
            <a:avLst/>
          </a:prstGeom>
        </p:spPr>
        <p:txBody>
          <a:bodyPr anchor="ctr" anchorCtr="0"/>
          <a:lstStyle>
            <a:lvl1pPr>
              <a:defRPr sz="6000"/>
            </a:lvl1pPr>
          </a:lstStyle>
          <a:p>
            <a:r>
              <a:rPr lang="en-US" dirty="0"/>
              <a:t>Click to edit Master title style</a:t>
            </a:r>
            <a:endParaRPr lang="fi-FI" dirty="0"/>
          </a:p>
        </p:txBody>
      </p:sp>
      <p:sp>
        <p:nvSpPr>
          <p:cNvPr id="3" name="Text Placeholder 2">
            <a:extLst>
              <a:ext uri="{FF2B5EF4-FFF2-40B4-BE49-F238E27FC236}">
                <a16:creationId xmlns:a16="http://schemas.microsoft.com/office/drawing/2014/main" id="{EBF1507A-81FF-AB45-B456-6AD99F2D6281}"/>
              </a:ext>
            </a:extLst>
          </p:cNvPr>
          <p:cNvSpPr>
            <a:spLocks noGrp="1"/>
          </p:cNvSpPr>
          <p:nvPr>
            <p:ph type="body" idx="1"/>
          </p:nvPr>
        </p:nvSpPr>
        <p:spPr>
          <a:xfrm>
            <a:off x="831850" y="480647"/>
            <a:ext cx="10515600" cy="961291"/>
          </a:xfrm>
        </p:spPr>
        <p:txBody>
          <a:bodyPr anchor="b" anchorCtr="0"/>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2" name="Slide Number Placeholder 1">
            <a:extLst>
              <a:ext uri="{FF2B5EF4-FFF2-40B4-BE49-F238E27FC236}">
                <a16:creationId xmlns:a16="http://schemas.microsoft.com/office/drawing/2014/main" id="{8C6B9A38-9E66-CA45-8A9B-F01E0111FFFA}"/>
              </a:ext>
            </a:extLst>
          </p:cNvPr>
          <p:cNvSpPr>
            <a:spLocks noGrp="1"/>
          </p:cNvSpPr>
          <p:nvPr>
            <p:ph type="sldNum" sz="quarter" idx="10"/>
          </p:nvPr>
        </p:nvSpPr>
        <p:spPr/>
        <p:txBody>
          <a:bodyPr/>
          <a:lstStyle/>
          <a:p>
            <a:fld id="{C5FB1059-60CE-CC4A-BAC5-DF1877C21BDD}" type="slidenum">
              <a:rPr lang="fi-FI" smtClean="0"/>
              <a:t>‹#›</a:t>
            </a:fld>
            <a:endParaRPr lang="fi-FI" dirty="0"/>
          </a:p>
        </p:txBody>
      </p:sp>
    </p:spTree>
    <p:extLst>
      <p:ext uri="{BB962C8B-B14F-4D97-AF65-F5344CB8AC3E}">
        <p14:creationId xmlns:p14="http://schemas.microsoft.com/office/powerpoint/2010/main" val="28401861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Sisältö">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A2825-641C-0B42-9068-DA062C76B210}"/>
              </a:ext>
            </a:extLst>
          </p:cNvPr>
          <p:cNvSpPr>
            <a:spLocks noGrp="1"/>
          </p:cNvSpPr>
          <p:nvPr>
            <p:ph type="title"/>
          </p:nvPr>
        </p:nvSpPr>
        <p:spPr>
          <a:xfrm>
            <a:off x="838200" y="365125"/>
            <a:ext cx="10515600" cy="1325563"/>
          </a:xfrm>
          <a:prstGeom prst="rect">
            <a:avLst/>
          </a:prstGeom>
          <a:ln w="50800">
            <a:noFill/>
          </a:ln>
        </p:spPr>
        <p:txBody>
          <a:bodyPr>
            <a:normAutofit/>
          </a:bodyPr>
          <a:lstStyle>
            <a:lvl1pPr>
              <a:defRPr sz="3600"/>
            </a:lvl1pPr>
          </a:lstStyle>
          <a:p>
            <a:r>
              <a:rPr lang="en-US" dirty="0"/>
              <a:t>Click to edit Master title style</a:t>
            </a:r>
            <a:endParaRPr lang="fi-FI" dirty="0"/>
          </a:p>
        </p:txBody>
      </p:sp>
      <p:sp>
        <p:nvSpPr>
          <p:cNvPr id="3" name="Content Placeholder 2">
            <a:extLst>
              <a:ext uri="{FF2B5EF4-FFF2-40B4-BE49-F238E27FC236}">
                <a16:creationId xmlns:a16="http://schemas.microsoft.com/office/drawing/2014/main" id="{C20D64AC-C934-2C43-936A-1BF6DDB514D5}"/>
              </a:ext>
            </a:extLst>
          </p:cNvPr>
          <p:cNvSpPr>
            <a:spLocks noGrp="1"/>
          </p:cNvSpPr>
          <p:nvPr>
            <p:ph idx="1"/>
          </p:nvPr>
        </p:nvSpPr>
        <p:spPr>
          <a:xfrm>
            <a:off x="838200" y="2199503"/>
            <a:ext cx="10515600" cy="3977460"/>
          </a:xfrm>
        </p:spPr>
        <p:txBody>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i-FI" dirty="0"/>
          </a:p>
        </p:txBody>
      </p:sp>
      <p:cxnSp>
        <p:nvCxnSpPr>
          <p:cNvPr id="8" name="Straight Connector 7">
            <a:extLst>
              <a:ext uri="{FF2B5EF4-FFF2-40B4-BE49-F238E27FC236}">
                <a16:creationId xmlns:a16="http://schemas.microsoft.com/office/drawing/2014/main" id="{BAC1A5D7-8298-1644-AA9F-3F597ED38B06}"/>
              </a:ext>
            </a:extLst>
          </p:cNvPr>
          <p:cNvCxnSpPr>
            <a:cxnSpLocks/>
          </p:cNvCxnSpPr>
          <p:nvPr userDrawn="1"/>
        </p:nvCxnSpPr>
        <p:spPr>
          <a:xfrm>
            <a:off x="838200" y="1690688"/>
            <a:ext cx="10515600" cy="0"/>
          </a:xfrm>
          <a:prstGeom prst="line">
            <a:avLst/>
          </a:prstGeom>
          <a:ln w="25400">
            <a:solidFill>
              <a:schemeClr val="tx2"/>
            </a:solidFill>
          </a:ln>
        </p:spPr>
        <p:style>
          <a:lnRef idx="1">
            <a:schemeClr val="dk1"/>
          </a:lnRef>
          <a:fillRef idx="0">
            <a:schemeClr val="dk1"/>
          </a:fillRef>
          <a:effectRef idx="0">
            <a:schemeClr val="dk1"/>
          </a:effectRef>
          <a:fontRef idx="minor">
            <a:schemeClr val="tx1"/>
          </a:fontRef>
        </p:style>
      </p:cxnSp>
      <p:sp>
        <p:nvSpPr>
          <p:cNvPr id="4" name="Slide Number Placeholder 3">
            <a:extLst>
              <a:ext uri="{FF2B5EF4-FFF2-40B4-BE49-F238E27FC236}">
                <a16:creationId xmlns:a16="http://schemas.microsoft.com/office/drawing/2014/main" id="{D90BD64B-4EF8-7947-9DEF-340CD724CE4D}"/>
              </a:ext>
            </a:extLst>
          </p:cNvPr>
          <p:cNvSpPr>
            <a:spLocks noGrp="1"/>
          </p:cNvSpPr>
          <p:nvPr>
            <p:ph type="sldNum" sz="quarter" idx="10"/>
          </p:nvPr>
        </p:nvSpPr>
        <p:spPr/>
        <p:txBody>
          <a:bodyPr/>
          <a:lstStyle/>
          <a:p>
            <a:fld id="{C5FB1059-60CE-CC4A-BAC5-DF1877C21BDD}" type="slidenum">
              <a:rPr lang="fi-FI" smtClean="0"/>
              <a:t>‹#›</a:t>
            </a:fld>
            <a:endParaRPr lang="fi-FI"/>
          </a:p>
        </p:txBody>
      </p:sp>
    </p:spTree>
    <p:extLst>
      <p:ext uri="{BB962C8B-B14F-4D97-AF65-F5344CB8AC3E}">
        <p14:creationId xmlns:p14="http://schemas.microsoft.com/office/powerpoint/2010/main" val="553042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isältö ja kuva">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E64F469-F7AC-DA44-BA3B-758BAAB52760}"/>
              </a:ext>
            </a:extLst>
          </p:cNvPr>
          <p:cNvSpPr>
            <a:spLocks noGrp="1"/>
          </p:cNvSpPr>
          <p:nvPr>
            <p:ph type="title"/>
          </p:nvPr>
        </p:nvSpPr>
        <p:spPr>
          <a:xfrm>
            <a:off x="838200" y="365125"/>
            <a:ext cx="10515600" cy="1325563"/>
          </a:xfrm>
          <a:prstGeom prst="rect">
            <a:avLst/>
          </a:prstGeom>
          <a:ln w="50800">
            <a:noFill/>
          </a:ln>
        </p:spPr>
        <p:txBody>
          <a:bodyPr>
            <a:normAutofit/>
          </a:bodyPr>
          <a:lstStyle>
            <a:lvl1pPr>
              <a:defRPr sz="3600"/>
            </a:lvl1pPr>
          </a:lstStyle>
          <a:p>
            <a:r>
              <a:rPr lang="en-US" dirty="0"/>
              <a:t>Click to edit Master title style</a:t>
            </a:r>
            <a:endParaRPr lang="fi-FI" dirty="0"/>
          </a:p>
        </p:txBody>
      </p:sp>
      <p:sp>
        <p:nvSpPr>
          <p:cNvPr id="9" name="Content Placeholder 2">
            <a:extLst>
              <a:ext uri="{FF2B5EF4-FFF2-40B4-BE49-F238E27FC236}">
                <a16:creationId xmlns:a16="http://schemas.microsoft.com/office/drawing/2014/main" id="{1E436BAF-6C0A-6845-B473-44C90889448A}"/>
              </a:ext>
            </a:extLst>
          </p:cNvPr>
          <p:cNvSpPr>
            <a:spLocks noGrp="1"/>
          </p:cNvSpPr>
          <p:nvPr>
            <p:ph idx="10"/>
          </p:nvPr>
        </p:nvSpPr>
        <p:spPr>
          <a:xfrm>
            <a:off x="838200" y="2199503"/>
            <a:ext cx="5256000" cy="3977460"/>
          </a:xfrm>
        </p:spPr>
        <p:txBody>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i-FI" dirty="0"/>
          </a:p>
        </p:txBody>
      </p:sp>
      <p:cxnSp>
        <p:nvCxnSpPr>
          <p:cNvPr id="10" name="Straight Connector 9">
            <a:extLst>
              <a:ext uri="{FF2B5EF4-FFF2-40B4-BE49-F238E27FC236}">
                <a16:creationId xmlns:a16="http://schemas.microsoft.com/office/drawing/2014/main" id="{FE08D9C7-4EDA-9C49-8E95-16AE9AF036B4}"/>
              </a:ext>
            </a:extLst>
          </p:cNvPr>
          <p:cNvCxnSpPr>
            <a:cxnSpLocks/>
          </p:cNvCxnSpPr>
          <p:nvPr userDrawn="1"/>
        </p:nvCxnSpPr>
        <p:spPr>
          <a:xfrm>
            <a:off x="838200" y="1690688"/>
            <a:ext cx="10515600" cy="0"/>
          </a:xfrm>
          <a:prstGeom prst="line">
            <a:avLst/>
          </a:prstGeom>
          <a:ln w="25400">
            <a:solidFill>
              <a:schemeClr val="tx2"/>
            </a:solidFill>
          </a:ln>
        </p:spPr>
        <p:style>
          <a:lnRef idx="1">
            <a:schemeClr val="dk1"/>
          </a:lnRef>
          <a:fillRef idx="0">
            <a:schemeClr val="dk1"/>
          </a:fillRef>
          <a:effectRef idx="0">
            <a:schemeClr val="dk1"/>
          </a:effectRef>
          <a:fontRef idx="minor">
            <a:schemeClr val="tx1"/>
          </a:fontRef>
        </p:style>
      </p:cxnSp>
      <p:sp>
        <p:nvSpPr>
          <p:cNvPr id="3" name="Picture Placeholder 2">
            <a:extLst>
              <a:ext uri="{FF2B5EF4-FFF2-40B4-BE49-F238E27FC236}">
                <a16:creationId xmlns:a16="http://schemas.microsoft.com/office/drawing/2014/main" id="{F908DC4C-9C21-5641-9A87-382606358801}"/>
              </a:ext>
            </a:extLst>
          </p:cNvPr>
          <p:cNvSpPr>
            <a:spLocks noGrp="1"/>
          </p:cNvSpPr>
          <p:nvPr>
            <p:ph type="pic" idx="1"/>
          </p:nvPr>
        </p:nvSpPr>
        <p:spPr>
          <a:xfrm>
            <a:off x="7376984" y="2199502"/>
            <a:ext cx="3976816" cy="397746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dirty="0"/>
          </a:p>
        </p:txBody>
      </p:sp>
      <p:sp>
        <p:nvSpPr>
          <p:cNvPr id="2" name="Slide Number Placeholder 1">
            <a:extLst>
              <a:ext uri="{FF2B5EF4-FFF2-40B4-BE49-F238E27FC236}">
                <a16:creationId xmlns:a16="http://schemas.microsoft.com/office/drawing/2014/main" id="{DD71DB13-0554-EE4F-B03D-35C991F73F5C}"/>
              </a:ext>
            </a:extLst>
          </p:cNvPr>
          <p:cNvSpPr>
            <a:spLocks noGrp="1"/>
          </p:cNvSpPr>
          <p:nvPr>
            <p:ph type="sldNum" sz="quarter" idx="11"/>
          </p:nvPr>
        </p:nvSpPr>
        <p:spPr/>
        <p:txBody>
          <a:bodyPr/>
          <a:lstStyle/>
          <a:p>
            <a:fld id="{C5FB1059-60CE-CC4A-BAC5-DF1877C21BDD}" type="slidenum">
              <a:rPr lang="fi-FI" smtClean="0"/>
              <a:t>‹#›</a:t>
            </a:fld>
            <a:endParaRPr lang="fi-FI"/>
          </a:p>
        </p:txBody>
      </p:sp>
    </p:spTree>
    <p:extLst>
      <p:ext uri="{BB962C8B-B14F-4D97-AF65-F5344CB8AC3E}">
        <p14:creationId xmlns:p14="http://schemas.microsoft.com/office/powerpoint/2010/main" val="2661524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ääotsikko Meri">
    <p:bg>
      <p:bgRef idx="1001">
        <a:schemeClr val="bg2"/>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DA3AEA0-68B0-A14E-BB94-F72DFE365A3B}"/>
              </a:ext>
            </a:extLst>
          </p:cNvPr>
          <p:cNvSpPr>
            <a:spLocks noGrp="1"/>
          </p:cNvSpPr>
          <p:nvPr>
            <p:ph type="title"/>
          </p:nvPr>
        </p:nvSpPr>
        <p:spPr>
          <a:xfrm>
            <a:off x="831850" y="1690688"/>
            <a:ext cx="7504380" cy="5167312"/>
          </a:xfrm>
          <a:prstGeom prst="rect">
            <a:avLst/>
          </a:prstGeom>
        </p:spPr>
        <p:txBody>
          <a:bodyPr anchor="ctr" anchorCtr="0"/>
          <a:lstStyle>
            <a:lvl1pPr>
              <a:defRPr sz="6000">
                <a:solidFill>
                  <a:schemeClr val="accent1"/>
                </a:solidFill>
              </a:defRPr>
            </a:lvl1pPr>
          </a:lstStyle>
          <a:p>
            <a:r>
              <a:rPr lang="en-US" dirty="0"/>
              <a:t>Click to edit Master title style</a:t>
            </a:r>
            <a:endParaRPr lang="fi-FI" dirty="0"/>
          </a:p>
        </p:txBody>
      </p:sp>
      <p:pic>
        <p:nvPicPr>
          <p:cNvPr id="2" name="Picture 1">
            <a:extLst>
              <a:ext uri="{FF2B5EF4-FFF2-40B4-BE49-F238E27FC236}">
                <a16:creationId xmlns:a16="http://schemas.microsoft.com/office/drawing/2014/main" id="{4CB2570A-EFD0-5241-9FB2-61EABCE3C599}"/>
              </a:ext>
            </a:extLst>
          </p:cNvPr>
          <p:cNvPicPr>
            <a:picLocks noChangeAspect="1"/>
          </p:cNvPicPr>
          <p:nvPr userDrawn="1"/>
        </p:nvPicPr>
        <p:blipFill>
          <a:blip r:embed="rId2"/>
          <a:stretch>
            <a:fillRect/>
          </a:stretch>
        </p:blipFill>
        <p:spPr>
          <a:xfrm>
            <a:off x="8336230" y="845344"/>
            <a:ext cx="3011220" cy="5167312"/>
          </a:xfrm>
          <a:prstGeom prst="rect">
            <a:avLst/>
          </a:prstGeom>
        </p:spPr>
      </p:pic>
      <p:pic>
        <p:nvPicPr>
          <p:cNvPr id="3" name="Picture 2">
            <a:extLst>
              <a:ext uri="{FF2B5EF4-FFF2-40B4-BE49-F238E27FC236}">
                <a16:creationId xmlns:a16="http://schemas.microsoft.com/office/drawing/2014/main" id="{AC388232-1C4F-8E4E-BA23-D4532BAB4CAB}"/>
              </a:ext>
            </a:extLst>
          </p:cNvPr>
          <p:cNvPicPr>
            <a:picLocks noChangeAspect="1"/>
          </p:cNvPicPr>
          <p:nvPr userDrawn="1"/>
        </p:nvPicPr>
        <p:blipFill>
          <a:blip r:embed="rId3"/>
          <a:stretch>
            <a:fillRect/>
          </a:stretch>
        </p:blipFill>
        <p:spPr>
          <a:xfrm>
            <a:off x="949082" y="845344"/>
            <a:ext cx="2087196" cy="392641"/>
          </a:xfrm>
          <a:prstGeom prst="rect">
            <a:avLst/>
          </a:prstGeom>
        </p:spPr>
      </p:pic>
      <p:sp>
        <p:nvSpPr>
          <p:cNvPr id="4" name="Slide Number Placeholder 3">
            <a:extLst>
              <a:ext uri="{FF2B5EF4-FFF2-40B4-BE49-F238E27FC236}">
                <a16:creationId xmlns:a16="http://schemas.microsoft.com/office/drawing/2014/main" id="{A0614D81-E9AE-8D4D-B79F-7E9B4349BBDD}"/>
              </a:ext>
            </a:extLst>
          </p:cNvPr>
          <p:cNvSpPr>
            <a:spLocks noGrp="1"/>
          </p:cNvSpPr>
          <p:nvPr>
            <p:ph type="sldNum" sz="quarter" idx="10"/>
          </p:nvPr>
        </p:nvSpPr>
        <p:spPr/>
        <p:txBody>
          <a:bodyPr/>
          <a:lstStyle/>
          <a:p>
            <a:fld id="{C5FB1059-60CE-CC4A-BAC5-DF1877C21BDD}" type="slidenum">
              <a:rPr lang="fi-FI" smtClean="0"/>
              <a:t>‹#›</a:t>
            </a:fld>
            <a:endParaRPr lang="fi-FI"/>
          </a:p>
        </p:txBody>
      </p:sp>
      <p:sp>
        <p:nvSpPr>
          <p:cNvPr id="6" name="Date Placeholder 3">
            <a:extLst>
              <a:ext uri="{FF2B5EF4-FFF2-40B4-BE49-F238E27FC236}">
                <a16:creationId xmlns:a16="http://schemas.microsoft.com/office/drawing/2014/main" id="{9271EDC8-92D1-3B48-90DE-B8B8541ACCD3}"/>
              </a:ext>
            </a:extLst>
          </p:cNvPr>
          <p:cNvSpPr>
            <a:spLocks noGrp="1"/>
          </p:cNvSpPr>
          <p:nvPr>
            <p:ph type="dt" sz="half" idx="2"/>
          </p:nvPr>
        </p:nvSpPr>
        <p:spPr>
          <a:xfrm>
            <a:off x="831850" y="6176963"/>
            <a:ext cx="2743200" cy="365125"/>
          </a:xfrm>
          <a:prstGeom prst="rect">
            <a:avLst/>
          </a:prstGeom>
        </p:spPr>
        <p:txBody>
          <a:bodyPr vert="horz" lIns="91440" tIns="45720" rIns="91440" bIns="45720" rtlCol="0" anchor="ctr"/>
          <a:lstStyle>
            <a:lvl1pPr algn="l">
              <a:defRPr sz="1600" b="0" i="0">
                <a:solidFill>
                  <a:schemeClr val="accent1"/>
                </a:solidFill>
                <a:latin typeface="Tinos" panose="02020603050405020304" pitchFamily="18" charset="0"/>
                <a:ea typeface="Tinos" panose="02020603050405020304" pitchFamily="18" charset="0"/>
                <a:cs typeface="Tinos" panose="02020603050405020304" pitchFamily="18" charset="0"/>
              </a:defRPr>
            </a:lvl1pPr>
          </a:lstStyle>
          <a:p>
            <a:fld id="{0720754B-2429-C94A-A99D-DEF974C25976}" type="datetime1">
              <a:rPr lang="fi-FI" smtClean="0"/>
              <a:pPr/>
              <a:t>8.4.2025</a:t>
            </a:fld>
            <a:endParaRPr lang="fi-FI"/>
          </a:p>
        </p:txBody>
      </p:sp>
    </p:spTree>
    <p:extLst>
      <p:ext uri="{BB962C8B-B14F-4D97-AF65-F5344CB8AC3E}">
        <p14:creationId xmlns:p14="http://schemas.microsoft.com/office/powerpoint/2010/main" val="334534387"/>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öliotsikko Meri">
    <p:bg>
      <p:bgRef idx="1001">
        <a:schemeClr val="bg2"/>
      </p:bgRef>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4BFE81EF-5163-8A44-994C-02F7A1047194}"/>
              </a:ext>
            </a:extLst>
          </p:cNvPr>
          <p:cNvCxnSpPr>
            <a:cxnSpLocks/>
          </p:cNvCxnSpPr>
          <p:nvPr userDrawn="1"/>
        </p:nvCxnSpPr>
        <p:spPr>
          <a:xfrm>
            <a:off x="838200" y="1690688"/>
            <a:ext cx="10515600" cy="0"/>
          </a:xfrm>
          <a:prstGeom prst="line">
            <a:avLst/>
          </a:prstGeom>
          <a:ln w="25400">
            <a:solidFill>
              <a:schemeClr val="accent1"/>
            </a:solidFill>
          </a:ln>
        </p:spPr>
        <p:style>
          <a:lnRef idx="1">
            <a:schemeClr val="dk1"/>
          </a:lnRef>
          <a:fillRef idx="0">
            <a:schemeClr val="dk1"/>
          </a:fillRef>
          <a:effectRef idx="0">
            <a:schemeClr val="dk1"/>
          </a:effectRef>
          <a:fontRef idx="minor">
            <a:schemeClr val="tx1"/>
          </a:fontRef>
        </p:style>
      </p:cxnSp>
      <p:sp>
        <p:nvSpPr>
          <p:cNvPr id="10" name="Title 1">
            <a:extLst>
              <a:ext uri="{FF2B5EF4-FFF2-40B4-BE49-F238E27FC236}">
                <a16:creationId xmlns:a16="http://schemas.microsoft.com/office/drawing/2014/main" id="{B7B4401A-327F-C24C-92EC-A12BA135B90B}"/>
              </a:ext>
            </a:extLst>
          </p:cNvPr>
          <p:cNvSpPr>
            <a:spLocks noGrp="1"/>
          </p:cNvSpPr>
          <p:nvPr>
            <p:ph type="title"/>
          </p:nvPr>
        </p:nvSpPr>
        <p:spPr>
          <a:xfrm>
            <a:off x="831850" y="1690688"/>
            <a:ext cx="7504380" cy="5167312"/>
          </a:xfrm>
          <a:prstGeom prst="rect">
            <a:avLst/>
          </a:prstGeom>
        </p:spPr>
        <p:txBody>
          <a:bodyPr anchor="ctr" anchorCtr="0"/>
          <a:lstStyle>
            <a:lvl1pPr>
              <a:defRPr sz="6000">
                <a:solidFill>
                  <a:schemeClr val="accent1"/>
                </a:solidFill>
              </a:defRPr>
            </a:lvl1pPr>
          </a:lstStyle>
          <a:p>
            <a:r>
              <a:rPr lang="en-US" dirty="0"/>
              <a:t>Click to edit Master title style</a:t>
            </a:r>
            <a:endParaRPr lang="fi-FI" dirty="0"/>
          </a:p>
        </p:txBody>
      </p:sp>
      <p:sp>
        <p:nvSpPr>
          <p:cNvPr id="3" name="Text Placeholder 2">
            <a:extLst>
              <a:ext uri="{FF2B5EF4-FFF2-40B4-BE49-F238E27FC236}">
                <a16:creationId xmlns:a16="http://schemas.microsoft.com/office/drawing/2014/main" id="{EBF1507A-81FF-AB45-B456-6AD99F2D6281}"/>
              </a:ext>
            </a:extLst>
          </p:cNvPr>
          <p:cNvSpPr>
            <a:spLocks noGrp="1"/>
          </p:cNvSpPr>
          <p:nvPr>
            <p:ph type="body" idx="1"/>
          </p:nvPr>
        </p:nvSpPr>
        <p:spPr>
          <a:xfrm>
            <a:off x="831850" y="480647"/>
            <a:ext cx="10515600" cy="961291"/>
          </a:xfrm>
        </p:spPr>
        <p:txBody>
          <a:bodyPr anchor="b" anchorCtr="0"/>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pic>
        <p:nvPicPr>
          <p:cNvPr id="6" name="Picture 5">
            <a:extLst>
              <a:ext uri="{FF2B5EF4-FFF2-40B4-BE49-F238E27FC236}">
                <a16:creationId xmlns:a16="http://schemas.microsoft.com/office/drawing/2014/main" id="{E862EBE5-0689-A64D-A40E-BE8E6DFA6C29}"/>
              </a:ext>
            </a:extLst>
          </p:cNvPr>
          <p:cNvPicPr>
            <a:picLocks noChangeAspect="1"/>
          </p:cNvPicPr>
          <p:nvPr userDrawn="1"/>
        </p:nvPicPr>
        <p:blipFill>
          <a:blip r:embed="rId2"/>
          <a:stretch>
            <a:fillRect/>
          </a:stretch>
        </p:blipFill>
        <p:spPr>
          <a:xfrm>
            <a:off x="8336230" y="845344"/>
            <a:ext cx="3011220" cy="5167312"/>
          </a:xfrm>
          <a:prstGeom prst="rect">
            <a:avLst/>
          </a:prstGeom>
        </p:spPr>
      </p:pic>
      <p:sp>
        <p:nvSpPr>
          <p:cNvPr id="2" name="Slide Number Placeholder 1">
            <a:extLst>
              <a:ext uri="{FF2B5EF4-FFF2-40B4-BE49-F238E27FC236}">
                <a16:creationId xmlns:a16="http://schemas.microsoft.com/office/drawing/2014/main" id="{CC1268AE-E757-BF4B-BCC5-4ECB67AA61CB}"/>
              </a:ext>
            </a:extLst>
          </p:cNvPr>
          <p:cNvSpPr>
            <a:spLocks noGrp="1"/>
          </p:cNvSpPr>
          <p:nvPr>
            <p:ph type="sldNum" sz="quarter" idx="10"/>
          </p:nvPr>
        </p:nvSpPr>
        <p:spPr/>
        <p:txBody>
          <a:bodyPr/>
          <a:lstStyle/>
          <a:p>
            <a:fld id="{C5FB1059-60CE-CC4A-BAC5-DF1877C21BDD}" type="slidenum">
              <a:rPr lang="fi-FI" smtClean="0"/>
              <a:t>‹#›</a:t>
            </a:fld>
            <a:endParaRPr lang="fi-FI"/>
          </a:p>
        </p:txBody>
      </p:sp>
    </p:spTree>
    <p:extLst>
      <p:ext uri="{BB962C8B-B14F-4D97-AF65-F5344CB8AC3E}">
        <p14:creationId xmlns:p14="http://schemas.microsoft.com/office/powerpoint/2010/main" val="706005407"/>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Sisältö Meri">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A2825-641C-0B42-9068-DA062C76B210}"/>
              </a:ext>
            </a:extLst>
          </p:cNvPr>
          <p:cNvSpPr>
            <a:spLocks noGrp="1"/>
          </p:cNvSpPr>
          <p:nvPr>
            <p:ph type="title"/>
          </p:nvPr>
        </p:nvSpPr>
        <p:spPr>
          <a:xfrm>
            <a:off x="838200" y="365125"/>
            <a:ext cx="10515600" cy="1325563"/>
          </a:xfrm>
          <a:prstGeom prst="rect">
            <a:avLst/>
          </a:prstGeom>
          <a:ln w="50800">
            <a:noFill/>
          </a:ln>
        </p:spPr>
        <p:txBody>
          <a:bodyPr>
            <a:normAutofit/>
          </a:bodyPr>
          <a:lstStyle>
            <a:lvl1pPr>
              <a:defRPr sz="3600">
                <a:solidFill>
                  <a:schemeClr val="accent1"/>
                </a:solidFill>
              </a:defRPr>
            </a:lvl1pPr>
          </a:lstStyle>
          <a:p>
            <a:r>
              <a:rPr lang="en-US" dirty="0"/>
              <a:t>Click to edit Master title style</a:t>
            </a:r>
            <a:endParaRPr lang="fi-FI" dirty="0"/>
          </a:p>
        </p:txBody>
      </p:sp>
      <p:sp>
        <p:nvSpPr>
          <p:cNvPr id="3" name="Content Placeholder 2">
            <a:extLst>
              <a:ext uri="{FF2B5EF4-FFF2-40B4-BE49-F238E27FC236}">
                <a16:creationId xmlns:a16="http://schemas.microsoft.com/office/drawing/2014/main" id="{C20D64AC-C934-2C43-936A-1BF6DDB514D5}"/>
              </a:ext>
            </a:extLst>
          </p:cNvPr>
          <p:cNvSpPr>
            <a:spLocks noGrp="1"/>
          </p:cNvSpPr>
          <p:nvPr>
            <p:ph idx="1"/>
          </p:nvPr>
        </p:nvSpPr>
        <p:spPr>
          <a:xfrm>
            <a:off x="838200" y="2199503"/>
            <a:ext cx="10515600" cy="3977460"/>
          </a:xfr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i-FI" dirty="0"/>
          </a:p>
        </p:txBody>
      </p:sp>
      <p:cxnSp>
        <p:nvCxnSpPr>
          <p:cNvPr id="8" name="Straight Connector 7">
            <a:extLst>
              <a:ext uri="{FF2B5EF4-FFF2-40B4-BE49-F238E27FC236}">
                <a16:creationId xmlns:a16="http://schemas.microsoft.com/office/drawing/2014/main" id="{BAC1A5D7-8298-1644-AA9F-3F597ED38B06}"/>
              </a:ext>
            </a:extLst>
          </p:cNvPr>
          <p:cNvCxnSpPr>
            <a:cxnSpLocks/>
          </p:cNvCxnSpPr>
          <p:nvPr userDrawn="1"/>
        </p:nvCxnSpPr>
        <p:spPr>
          <a:xfrm>
            <a:off x="838200" y="1690688"/>
            <a:ext cx="10515600" cy="0"/>
          </a:xfrm>
          <a:prstGeom prst="line">
            <a:avLst/>
          </a:prstGeom>
          <a:ln w="25400">
            <a:solidFill>
              <a:schemeClr val="accent1"/>
            </a:solidFill>
          </a:ln>
        </p:spPr>
        <p:style>
          <a:lnRef idx="1">
            <a:schemeClr val="dk1"/>
          </a:lnRef>
          <a:fillRef idx="0">
            <a:schemeClr val="dk1"/>
          </a:fillRef>
          <a:effectRef idx="0">
            <a:schemeClr val="dk1"/>
          </a:effectRef>
          <a:fontRef idx="minor">
            <a:schemeClr val="tx1"/>
          </a:fontRef>
        </p:style>
      </p:cxnSp>
      <p:sp>
        <p:nvSpPr>
          <p:cNvPr id="4" name="Slide Number Placeholder 3">
            <a:extLst>
              <a:ext uri="{FF2B5EF4-FFF2-40B4-BE49-F238E27FC236}">
                <a16:creationId xmlns:a16="http://schemas.microsoft.com/office/drawing/2014/main" id="{310E70B4-71F0-D94A-A34F-051AF169FE14}"/>
              </a:ext>
            </a:extLst>
          </p:cNvPr>
          <p:cNvSpPr>
            <a:spLocks noGrp="1"/>
          </p:cNvSpPr>
          <p:nvPr>
            <p:ph type="sldNum" sz="quarter" idx="10"/>
          </p:nvPr>
        </p:nvSpPr>
        <p:spPr/>
        <p:txBody>
          <a:bodyPr/>
          <a:lstStyle/>
          <a:p>
            <a:fld id="{C5FB1059-60CE-CC4A-BAC5-DF1877C21BDD}" type="slidenum">
              <a:rPr lang="fi-FI" smtClean="0"/>
              <a:t>‹#›</a:t>
            </a:fld>
            <a:endParaRPr lang="fi-FI"/>
          </a:p>
        </p:txBody>
      </p:sp>
    </p:spTree>
    <p:extLst>
      <p:ext uri="{BB962C8B-B14F-4D97-AF65-F5344CB8AC3E}">
        <p14:creationId xmlns:p14="http://schemas.microsoft.com/office/powerpoint/2010/main" val="2627252038"/>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sältö ja kuva Meri">
    <p:bg>
      <p:bgRef idx="1001">
        <a:schemeClr val="bg2"/>
      </p:bgRef>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E64F469-F7AC-DA44-BA3B-758BAAB52760}"/>
              </a:ext>
            </a:extLst>
          </p:cNvPr>
          <p:cNvSpPr>
            <a:spLocks noGrp="1"/>
          </p:cNvSpPr>
          <p:nvPr>
            <p:ph type="title"/>
          </p:nvPr>
        </p:nvSpPr>
        <p:spPr>
          <a:xfrm>
            <a:off x="838200" y="365125"/>
            <a:ext cx="10515600" cy="1325563"/>
          </a:xfrm>
          <a:prstGeom prst="rect">
            <a:avLst/>
          </a:prstGeom>
          <a:ln w="50800">
            <a:noFill/>
          </a:ln>
        </p:spPr>
        <p:txBody>
          <a:bodyPr>
            <a:normAutofit/>
          </a:bodyPr>
          <a:lstStyle>
            <a:lvl1pPr>
              <a:defRPr sz="3600">
                <a:solidFill>
                  <a:schemeClr val="accent1"/>
                </a:solidFill>
              </a:defRPr>
            </a:lvl1pPr>
          </a:lstStyle>
          <a:p>
            <a:r>
              <a:rPr lang="en-US" dirty="0"/>
              <a:t>Click to edit Master title style</a:t>
            </a:r>
            <a:endParaRPr lang="fi-FI" dirty="0"/>
          </a:p>
        </p:txBody>
      </p:sp>
      <p:sp>
        <p:nvSpPr>
          <p:cNvPr id="9" name="Content Placeholder 2">
            <a:extLst>
              <a:ext uri="{FF2B5EF4-FFF2-40B4-BE49-F238E27FC236}">
                <a16:creationId xmlns:a16="http://schemas.microsoft.com/office/drawing/2014/main" id="{1E436BAF-6C0A-6845-B473-44C90889448A}"/>
              </a:ext>
            </a:extLst>
          </p:cNvPr>
          <p:cNvSpPr>
            <a:spLocks noGrp="1"/>
          </p:cNvSpPr>
          <p:nvPr>
            <p:ph idx="10"/>
          </p:nvPr>
        </p:nvSpPr>
        <p:spPr>
          <a:xfrm>
            <a:off x="838200" y="2199503"/>
            <a:ext cx="5256000" cy="3977460"/>
          </a:xfrm>
        </p:spPr>
        <p:txBody>
          <a:bodyPr/>
          <a:lstStyle>
            <a:lvl1pPr>
              <a:defRPr sz="2400">
                <a:solidFill>
                  <a:schemeClr val="tx1"/>
                </a:solidFill>
              </a:defRPr>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i-FI" dirty="0"/>
          </a:p>
        </p:txBody>
      </p:sp>
      <p:cxnSp>
        <p:nvCxnSpPr>
          <p:cNvPr id="10" name="Straight Connector 9">
            <a:extLst>
              <a:ext uri="{FF2B5EF4-FFF2-40B4-BE49-F238E27FC236}">
                <a16:creationId xmlns:a16="http://schemas.microsoft.com/office/drawing/2014/main" id="{FE08D9C7-4EDA-9C49-8E95-16AE9AF036B4}"/>
              </a:ext>
            </a:extLst>
          </p:cNvPr>
          <p:cNvCxnSpPr>
            <a:cxnSpLocks/>
          </p:cNvCxnSpPr>
          <p:nvPr userDrawn="1"/>
        </p:nvCxnSpPr>
        <p:spPr>
          <a:xfrm>
            <a:off x="838200" y="1690688"/>
            <a:ext cx="10515600" cy="0"/>
          </a:xfrm>
          <a:prstGeom prst="line">
            <a:avLst/>
          </a:prstGeom>
          <a:ln w="25400">
            <a:solidFill>
              <a:schemeClr val="accent1"/>
            </a:solidFill>
          </a:ln>
        </p:spPr>
        <p:style>
          <a:lnRef idx="1">
            <a:schemeClr val="dk1"/>
          </a:lnRef>
          <a:fillRef idx="0">
            <a:schemeClr val="dk1"/>
          </a:fillRef>
          <a:effectRef idx="0">
            <a:schemeClr val="dk1"/>
          </a:effectRef>
          <a:fontRef idx="minor">
            <a:schemeClr val="tx1"/>
          </a:fontRef>
        </p:style>
      </p:cxnSp>
      <p:sp>
        <p:nvSpPr>
          <p:cNvPr id="3" name="Picture Placeholder 2">
            <a:extLst>
              <a:ext uri="{FF2B5EF4-FFF2-40B4-BE49-F238E27FC236}">
                <a16:creationId xmlns:a16="http://schemas.microsoft.com/office/drawing/2014/main" id="{F908DC4C-9C21-5641-9A87-382606358801}"/>
              </a:ext>
            </a:extLst>
          </p:cNvPr>
          <p:cNvSpPr>
            <a:spLocks noGrp="1"/>
          </p:cNvSpPr>
          <p:nvPr>
            <p:ph type="pic" idx="1"/>
          </p:nvPr>
        </p:nvSpPr>
        <p:spPr>
          <a:xfrm>
            <a:off x="7376984" y="2199502"/>
            <a:ext cx="3976816" cy="397746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dirty="0"/>
          </a:p>
        </p:txBody>
      </p:sp>
      <p:sp>
        <p:nvSpPr>
          <p:cNvPr id="2" name="Slide Number Placeholder 1">
            <a:extLst>
              <a:ext uri="{FF2B5EF4-FFF2-40B4-BE49-F238E27FC236}">
                <a16:creationId xmlns:a16="http://schemas.microsoft.com/office/drawing/2014/main" id="{F00B7F3A-3FAC-314E-BE9F-16C8485AE88A}"/>
              </a:ext>
            </a:extLst>
          </p:cNvPr>
          <p:cNvSpPr>
            <a:spLocks noGrp="1"/>
          </p:cNvSpPr>
          <p:nvPr>
            <p:ph type="sldNum" sz="quarter" idx="11"/>
          </p:nvPr>
        </p:nvSpPr>
        <p:spPr/>
        <p:txBody>
          <a:bodyPr/>
          <a:lstStyle/>
          <a:p>
            <a:fld id="{C5FB1059-60CE-CC4A-BAC5-DF1877C21BDD}" type="slidenum">
              <a:rPr lang="fi-FI" smtClean="0"/>
              <a:t>‹#›</a:t>
            </a:fld>
            <a:endParaRPr lang="fi-FI" dirty="0"/>
          </a:p>
        </p:txBody>
      </p:sp>
    </p:spTree>
    <p:extLst>
      <p:ext uri="{BB962C8B-B14F-4D97-AF65-F5344CB8AC3E}">
        <p14:creationId xmlns:p14="http://schemas.microsoft.com/office/powerpoint/2010/main" val="2865966675"/>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ääotsikko Luu">
    <p:bg>
      <p:bgPr>
        <a:solidFill>
          <a:schemeClr val="tx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DA3AEA0-68B0-A14E-BB94-F72DFE365A3B}"/>
              </a:ext>
            </a:extLst>
          </p:cNvPr>
          <p:cNvSpPr>
            <a:spLocks noGrp="1"/>
          </p:cNvSpPr>
          <p:nvPr>
            <p:ph type="title"/>
          </p:nvPr>
        </p:nvSpPr>
        <p:spPr>
          <a:xfrm>
            <a:off x="831850" y="1690688"/>
            <a:ext cx="7504380" cy="5167312"/>
          </a:xfrm>
          <a:prstGeom prst="rect">
            <a:avLst/>
          </a:prstGeom>
        </p:spPr>
        <p:txBody>
          <a:bodyPr anchor="ctr" anchorCtr="0"/>
          <a:lstStyle>
            <a:lvl1pPr>
              <a:defRPr sz="6000">
                <a:solidFill>
                  <a:schemeClr val="accent2"/>
                </a:solidFill>
              </a:defRPr>
            </a:lvl1pPr>
          </a:lstStyle>
          <a:p>
            <a:r>
              <a:rPr lang="en-US" dirty="0"/>
              <a:t>Click to edit Master title style</a:t>
            </a:r>
            <a:endParaRPr lang="fi-FI" dirty="0"/>
          </a:p>
        </p:txBody>
      </p:sp>
      <p:pic>
        <p:nvPicPr>
          <p:cNvPr id="3" name="Picture 2">
            <a:extLst>
              <a:ext uri="{FF2B5EF4-FFF2-40B4-BE49-F238E27FC236}">
                <a16:creationId xmlns:a16="http://schemas.microsoft.com/office/drawing/2014/main" id="{9AD93F6C-7627-0A49-8986-69157B792F11}"/>
              </a:ext>
            </a:extLst>
          </p:cNvPr>
          <p:cNvPicPr>
            <a:picLocks noChangeAspect="1"/>
          </p:cNvPicPr>
          <p:nvPr userDrawn="1"/>
        </p:nvPicPr>
        <p:blipFill>
          <a:blip r:embed="rId2"/>
          <a:stretch>
            <a:fillRect/>
          </a:stretch>
        </p:blipFill>
        <p:spPr>
          <a:xfrm>
            <a:off x="8336230" y="845344"/>
            <a:ext cx="3011220" cy="5167312"/>
          </a:xfrm>
          <a:prstGeom prst="rect">
            <a:avLst/>
          </a:prstGeom>
        </p:spPr>
      </p:pic>
      <p:pic>
        <p:nvPicPr>
          <p:cNvPr id="5" name="Picture 4">
            <a:extLst>
              <a:ext uri="{FF2B5EF4-FFF2-40B4-BE49-F238E27FC236}">
                <a16:creationId xmlns:a16="http://schemas.microsoft.com/office/drawing/2014/main" id="{C20B2E98-2774-B440-AA55-0022C77B6713}"/>
              </a:ext>
            </a:extLst>
          </p:cNvPr>
          <p:cNvPicPr>
            <a:picLocks noChangeAspect="1"/>
          </p:cNvPicPr>
          <p:nvPr userDrawn="1"/>
        </p:nvPicPr>
        <p:blipFill>
          <a:blip r:embed="rId3"/>
          <a:stretch>
            <a:fillRect/>
          </a:stretch>
        </p:blipFill>
        <p:spPr>
          <a:xfrm>
            <a:off x="949082" y="845344"/>
            <a:ext cx="2087196" cy="392641"/>
          </a:xfrm>
          <a:prstGeom prst="rect">
            <a:avLst/>
          </a:prstGeom>
        </p:spPr>
      </p:pic>
      <p:sp>
        <p:nvSpPr>
          <p:cNvPr id="2" name="Slide Number Placeholder 1">
            <a:extLst>
              <a:ext uri="{FF2B5EF4-FFF2-40B4-BE49-F238E27FC236}">
                <a16:creationId xmlns:a16="http://schemas.microsoft.com/office/drawing/2014/main" id="{A66C1388-E137-6D4C-AC63-5B3D15211EF5}"/>
              </a:ext>
            </a:extLst>
          </p:cNvPr>
          <p:cNvSpPr>
            <a:spLocks noGrp="1"/>
          </p:cNvSpPr>
          <p:nvPr>
            <p:ph type="sldNum" sz="quarter" idx="10"/>
          </p:nvPr>
        </p:nvSpPr>
        <p:spPr/>
        <p:txBody>
          <a:bodyPr/>
          <a:lstStyle/>
          <a:p>
            <a:fld id="{C5FB1059-60CE-CC4A-BAC5-DF1877C21BDD}" type="slidenum">
              <a:rPr lang="fi-FI" smtClean="0"/>
              <a:t>‹#›</a:t>
            </a:fld>
            <a:endParaRPr lang="fi-FI"/>
          </a:p>
        </p:txBody>
      </p:sp>
      <p:sp>
        <p:nvSpPr>
          <p:cNvPr id="6" name="Date Placeholder 3">
            <a:extLst>
              <a:ext uri="{FF2B5EF4-FFF2-40B4-BE49-F238E27FC236}">
                <a16:creationId xmlns:a16="http://schemas.microsoft.com/office/drawing/2014/main" id="{B7C97D4A-55F9-5146-9E17-926B3D08295B}"/>
              </a:ext>
            </a:extLst>
          </p:cNvPr>
          <p:cNvSpPr>
            <a:spLocks noGrp="1"/>
          </p:cNvSpPr>
          <p:nvPr>
            <p:ph type="dt" sz="half" idx="2"/>
          </p:nvPr>
        </p:nvSpPr>
        <p:spPr>
          <a:xfrm>
            <a:off x="831850" y="6176963"/>
            <a:ext cx="2743200" cy="365125"/>
          </a:xfrm>
          <a:prstGeom prst="rect">
            <a:avLst/>
          </a:prstGeom>
        </p:spPr>
        <p:txBody>
          <a:bodyPr vert="horz" lIns="91440" tIns="45720" rIns="91440" bIns="45720" rtlCol="0" anchor="ctr"/>
          <a:lstStyle>
            <a:lvl1pPr algn="l">
              <a:defRPr sz="1600" b="0" i="0">
                <a:solidFill>
                  <a:schemeClr val="accent2"/>
                </a:solidFill>
                <a:latin typeface="Tinos" panose="02020603050405020304" pitchFamily="18" charset="0"/>
                <a:ea typeface="Tinos" panose="02020603050405020304" pitchFamily="18" charset="0"/>
                <a:cs typeface="Tinos" panose="02020603050405020304" pitchFamily="18" charset="0"/>
              </a:defRPr>
            </a:lvl1pPr>
          </a:lstStyle>
          <a:p>
            <a:fld id="{51C1B3D1-7BA4-7A46-AB22-601576A44EEE}" type="datetime1">
              <a:rPr lang="fi-FI" smtClean="0"/>
              <a:t>8.4.2025</a:t>
            </a:fld>
            <a:endParaRPr lang="fi-FI"/>
          </a:p>
        </p:txBody>
      </p:sp>
    </p:spTree>
    <p:extLst>
      <p:ext uri="{BB962C8B-B14F-4D97-AF65-F5344CB8AC3E}">
        <p14:creationId xmlns:p14="http://schemas.microsoft.com/office/powerpoint/2010/main" val="264107686"/>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A4D838B-8903-CE40-B468-8846F118A2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i-FI" dirty="0"/>
          </a:p>
        </p:txBody>
      </p:sp>
      <p:sp>
        <p:nvSpPr>
          <p:cNvPr id="8" name="Title Placeholder 7">
            <a:extLst>
              <a:ext uri="{FF2B5EF4-FFF2-40B4-BE49-F238E27FC236}">
                <a16:creationId xmlns:a16="http://schemas.microsoft.com/office/drawing/2014/main" id="{E7298E25-892A-2142-9C7B-3A78A838AB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fi-FI" dirty="0"/>
          </a:p>
        </p:txBody>
      </p:sp>
      <p:sp>
        <p:nvSpPr>
          <p:cNvPr id="2" name="Slide Number Placeholder 1">
            <a:extLst>
              <a:ext uri="{FF2B5EF4-FFF2-40B4-BE49-F238E27FC236}">
                <a16:creationId xmlns:a16="http://schemas.microsoft.com/office/drawing/2014/main" id="{1E438A04-B5FB-7548-9DF4-FD699627978B}"/>
              </a:ext>
            </a:extLst>
          </p:cNvPr>
          <p:cNvSpPr>
            <a:spLocks noGrp="1"/>
          </p:cNvSpPr>
          <p:nvPr>
            <p:ph type="sldNum" sz="quarter" idx="4"/>
          </p:nvPr>
        </p:nvSpPr>
        <p:spPr>
          <a:xfrm>
            <a:off x="8604000" y="6176963"/>
            <a:ext cx="2743200" cy="365125"/>
          </a:xfrm>
          <a:prstGeom prst="rect">
            <a:avLst/>
          </a:prstGeom>
        </p:spPr>
        <p:txBody>
          <a:bodyPr vert="horz" lIns="91440" tIns="45720" rIns="91440" bIns="45720" rtlCol="0" anchor="ctr"/>
          <a:lstStyle>
            <a:lvl1pPr algn="r">
              <a:defRPr sz="1600">
                <a:solidFill>
                  <a:schemeClr val="accent4"/>
                </a:solidFill>
                <a:latin typeface="Tinos" panose="02020603050405020304" pitchFamily="18" charset="0"/>
                <a:ea typeface="Tinos" panose="02020603050405020304" pitchFamily="18" charset="0"/>
                <a:cs typeface="Tinos" panose="02020603050405020304" pitchFamily="18" charset="0"/>
              </a:defRPr>
            </a:lvl1pPr>
          </a:lstStyle>
          <a:p>
            <a:fld id="{C5FB1059-60CE-CC4A-BAC5-DF1877C21BDD}" type="slidenum">
              <a:rPr lang="fi-FI" smtClean="0"/>
              <a:pPr/>
              <a:t>‹#›</a:t>
            </a:fld>
            <a:endParaRPr lang="fi-FI" dirty="0"/>
          </a:p>
        </p:txBody>
      </p:sp>
    </p:spTree>
    <p:extLst>
      <p:ext uri="{BB962C8B-B14F-4D97-AF65-F5344CB8AC3E}">
        <p14:creationId xmlns:p14="http://schemas.microsoft.com/office/powerpoint/2010/main" val="3602268788"/>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65" r:id="rId12"/>
    <p:sldLayoutId id="2147483670" r:id="rId13"/>
    <p:sldLayoutId id="2147483671" r:id="rId14"/>
    <p:sldLayoutId id="2147483672" r:id="rId15"/>
    <p:sldLayoutId id="2147483673" r:id="rId16"/>
    <p:sldLayoutId id="2147483674" r:id="rId17"/>
    <p:sldLayoutId id="2147483676" r:id="rId18"/>
  </p:sldLayoutIdLst>
  <p:hf hdr="0" ftr="0"/>
  <p:txStyles>
    <p:titleStyle>
      <a:lvl1pPr algn="l" defTabSz="914400" rtl="0" eaLnBrk="1" latinLnBrk="0" hangingPunct="1">
        <a:lnSpc>
          <a:spcPct val="90000"/>
        </a:lnSpc>
        <a:spcBef>
          <a:spcPct val="0"/>
        </a:spcBef>
        <a:buNone/>
        <a:defRPr sz="3600" b="1" i="0" kern="1200">
          <a:solidFill>
            <a:schemeClr val="tx2"/>
          </a:solidFill>
          <a:latin typeface="Tinos" panose="02020603050405020304" pitchFamily="18" charset="0"/>
          <a:ea typeface="Tinos" panose="02020603050405020304" pitchFamily="18" charset="0"/>
          <a:cs typeface="Tinos" panose="02020603050405020304" pitchFamily="18" charset="0"/>
        </a:defRPr>
      </a:lvl1pPr>
    </p:titleStyle>
    <p:bodyStyle>
      <a:lvl1pPr marL="0" indent="0" algn="l" defTabSz="914400" rtl="0" eaLnBrk="1" latinLnBrk="0" hangingPunct="1">
        <a:lnSpc>
          <a:spcPct val="140000"/>
        </a:lnSpc>
        <a:spcBef>
          <a:spcPts val="1000"/>
        </a:spcBef>
        <a:buFont typeface="Arial" panose="020B0604020202020204" pitchFamily="34" charset="0"/>
        <a:buNone/>
        <a:defRPr sz="2400" b="0" i="0" kern="1200">
          <a:solidFill>
            <a:schemeClr val="tx1"/>
          </a:solidFill>
          <a:latin typeface="Tinos" panose="02020603050405020304" pitchFamily="18" charset="0"/>
          <a:ea typeface="Tinos" panose="02020603050405020304" pitchFamily="18" charset="0"/>
          <a:cs typeface="Tinos" panose="02020603050405020304" pitchFamily="18" charset="0"/>
        </a:defRPr>
      </a:lvl1pPr>
      <a:lvl2pPr marL="685800" indent="-228600" algn="l" defTabSz="914400" rtl="0" eaLnBrk="1" latinLnBrk="0" hangingPunct="1">
        <a:lnSpc>
          <a:spcPct val="140000"/>
        </a:lnSpc>
        <a:spcBef>
          <a:spcPts val="500"/>
        </a:spcBef>
        <a:buFont typeface="Arial" panose="020B0604020202020204" pitchFamily="34" charset="0"/>
        <a:buChar char="•"/>
        <a:defRPr sz="2000" b="0" i="0" kern="1200">
          <a:solidFill>
            <a:schemeClr val="tx1"/>
          </a:solidFill>
          <a:latin typeface="Tinos" panose="02020603050405020304" pitchFamily="18" charset="0"/>
          <a:ea typeface="Tinos" panose="02020603050405020304" pitchFamily="18" charset="0"/>
          <a:cs typeface="Tinos" panose="02020603050405020304" pitchFamily="18" charset="0"/>
        </a:defRPr>
      </a:lvl2pPr>
      <a:lvl3pPr marL="1143000" indent="-228600" algn="l" defTabSz="914400" rtl="0" eaLnBrk="1" latinLnBrk="0" hangingPunct="1">
        <a:lnSpc>
          <a:spcPct val="140000"/>
        </a:lnSpc>
        <a:spcBef>
          <a:spcPts val="500"/>
        </a:spcBef>
        <a:buFont typeface="Arial" panose="020B0604020202020204" pitchFamily="34" charset="0"/>
        <a:buChar char="•"/>
        <a:defRPr sz="1800" b="0" i="0" kern="1200">
          <a:solidFill>
            <a:schemeClr val="tx1"/>
          </a:solidFill>
          <a:latin typeface="Tinos" panose="02020603050405020304" pitchFamily="18" charset="0"/>
          <a:ea typeface="Tinos" panose="02020603050405020304" pitchFamily="18" charset="0"/>
          <a:cs typeface="Tinos" panose="02020603050405020304" pitchFamily="18" charset="0"/>
        </a:defRPr>
      </a:lvl3pPr>
      <a:lvl4pPr marL="1600200" indent="-228600" algn="l" defTabSz="914400" rtl="0" eaLnBrk="1" latinLnBrk="0" hangingPunct="1">
        <a:lnSpc>
          <a:spcPct val="140000"/>
        </a:lnSpc>
        <a:spcBef>
          <a:spcPts val="500"/>
        </a:spcBef>
        <a:buFont typeface="Arial" panose="020B0604020202020204" pitchFamily="34" charset="0"/>
        <a:buChar char="•"/>
        <a:defRPr sz="1600" b="0" i="0" kern="1200">
          <a:solidFill>
            <a:schemeClr val="tx1"/>
          </a:solidFill>
          <a:latin typeface="Tinos" panose="02020603050405020304" pitchFamily="18" charset="0"/>
          <a:ea typeface="Tinos" panose="02020603050405020304" pitchFamily="18" charset="0"/>
          <a:cs typeface="Tinos" panose="02020603050405020304" pitchFamily="18" charset="0"/>
        </a:defRPr>
      </a:lvl4pPr>
      <a:lvl5pPr marL="2057400" indent="-228600" algn="l" defTabSz="914400" rtl="0" eaLnBrk="1" latinLnBrk="0" hangingPunct="1">
        <a:lnSpc>
          <a:spcPct val="140000"/>
        </a:lnSpc>
        <a:spcBef>
          <a:spcPts val="500"/>
        </a:spcBef>
        <a:buFont typeface="Arial" panose="020B0604020202020204" pitchFamily="34" charset="0"/>
        <a:buChar char="•"/>
        <a:defRPr sz="1600" b="0" i="0" kern="1200">
          <a:solidFill>
            <a:schemeClr val="tx1"/>
          </a:solidFill>
          <a:latin typeface="Tinos" panose="02020603050405020304" pitchFamily="18" charset="0"/>
          <a:ea typeface="Tinos" panose="02020603050405020304" pitchFamily="18" charset="0"/>
          <a:cs typeface="Tinos"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3.xml"/><Relationship Id="rId4" Type="http://schemas.openxmlformats.org/officeDocument/2006/relationships/image" Target="../media/image2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uva 5" descr="Kuva, joka sisältää kohteen kartta&#10;&#10;Kuvaus luotu automaattisesti">
            <a:extLst>
              <a:ext uri="{FF2B5EF4-FFF2-40B4-BE49-F238E27FC236}">
                <a16:creationId xmlns:a16="http://schemas.microsoft.com/office/drawing/2014/main" id="{FCEE3092-043B-DB17-FD5B-4AE15D1F2A1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43" b="-1"/>
          <a:stretch/>
        </p:blipFill>
        <p:spPr>
          <a:xfrm>
            <a:off x="1" y="10"/>
            <a:ext cx="7295744" cy="6857990"/>
          </a:xfrm>
          <a:prstGeom prst="rect">
            <a:avLst/>
          </a:prstGeom>
        </p:spPr>
      </p:pic>
      <p:sp>
        <p:nvSpPr>
          <p:cNvPr id="2" name="Otsikko 1">
            <a:extLst>
              <a:ext uri="{FF2B5EF4-FFF2-40B4-BE49-F238E27FC236}">
                <a16:creationId xmlns:a16="http://schemas.microsoft.com/office/drawing/2014/main" id="{FD0644B5-5444-254A-B9C1-B9BCB67867B6}"/>
              </a:ext>
            </a:extLst>
          </p:cNvPr>
          <p:cNvSpPr>
            <a:spLocks noGrp="1"/>
          </p:cNvSpPr>
          <p:nvPr>
            <p:ph type="title"/>
          </p:nvPr>
        </p:nvSpPr>
        <p:spPr>
          <a:xfrm>
            <a:off x="7433397" y="2229464"/>
            <a:ext cx="4670113" cy="4492011"/>
          </a:xfrm>
        </p:spPr>
        <p:txBody>
          <a:bodyPr vert="horz" lIns="91440" tIns="45720" rIns="91440" bIns="45720" rtlCol="0" anchor="ctr">
            <a:normAutofit/>
          </a:bodyPr>
          <a:lstStyle/>
          <a:p>
            <a:r>
              <a:rPr lang="en-US" sz="4000" dirty="0" err="1">
                <a:solidFill>
                  <a:schemeClr val="tx1"/>
                </a:solidFill>
                <a:latin typeface="+mj-lt"/>
                <a:ea typeface="+mj-ea"/>
                <a:cs typeface="+mj-cs"/>
              </a:rPr>
              <a:t>Kyyry</a:t>
            </a:r>
            <a:r>
              <a:rPr lang="en-US" sz="4000" dirty="0">
                <a:solidFill>
                  <a:schemeClr val="tx1"/>
                </a:solidFill>
                <a:latin typeface="+mj-lt"/>
                <a:ea typeface="+mj-ea"/>
                <a:cs typeface="+mj-cs"/>
              </a:rPr>
              <a:t> 7.4.2025</a:t>
            </a:r>
            <a:br>
              <a:rPr lang="en-US" sz="4000" dirty="0">
                <a:solidFill>
                  <a:schemeClr val="tx1"/>
                </a:solidFill>
                <a:latin typeface="+mj-lt"/>
                <a:ea typeface="+mj-ea"/>
                <a:cs typeface="+mj-cs"/>
              </a:rPr>
            </a:br>
            <a:br>
              <a:rPr lang="en-US" sz="4000" dirty="0">
                <a:solidFill>
                  <a:schemeClr val="tx1"/>
                </a:solidFill>
                <a:latin typeface="+mj-lt"/>
                <a:ea typeface="+mj-ea"/>
                <a:cs typeface="+mj-cs"/>
              </a:rPr>
            </a:br>
            <a:r>
              <a:rPr lang="en-US" sz="2000" b="0" dirty="0">
                <a:solidFill>
                  <a:schemeClr val="tx1"/>
                </a:solidFill>
                <a:latin typeface="+mj-lt"/>
                <a:ea typeface="+mj-ea"/>
                <a:cs typeface="+mj-cs"/>
              </a:rPr>
              <a:t>- Sahan </a:t>
            </a:r>
            <a:r>
              <a:rPr lang="en-US" sz="2000" b="0" dirty="0" err="1">
                <a:solidFill>
                  <a:schemeClr val="tx1"/>
                </a:solidFill>
                <a:latin typeface="+mj-lt"/>
                <a:ea typeface="+mj-ea"/>
                <a:cs typeface="+mj-cs"/>
              </a:rPr>
              <a:t>alueen</a:t>
            </a:r>
            <a:r>
              <a:rPr lang="en-US" sz="2000" b="0" dirty="0">
                <a:solidFill>
                  <a:schemeClr val="tx1"/>
                </a:solidFill>
                <a:latin typeface="+mj-lt"/>
                <a:ea typeface="+mj-ea"/>
                <a:cs typeface="+mj-cs"/>
              </a:rPr>
              <a:t> </a:t>
            </a:r>
            <a:r>
              <a:rPr lang="en-US" sz="2000" b="0" dirty="0" err="1">
                <a:solidFill>
                  <a:schemeClr val="tx1"/>
                </a:solidFill>
                <a:latin typeface="+mj-lt"/>
                <a:ea typeface="+mj-ea"/>
                <a:cs typeface="+mj-cs"/>
              </a:rPr>
              <a:t>kauppa</a:t>
            </a:r>
            <a:br>
              <a:rPr lang="en-US" sz="2000" b="0" dirty="0">
                <a:solidFill>
                  <a:schemeClr val="tx1"/>
                </a:solidFill>
                <a:latin typeface="+mj-lt"/>
                <a:ea typeface="+mj-ea"/>
                <a:cs typeface="+mj-cs"/>
              </a:rPr>
            </a:br>
            <a:r>
              <a:rPr lang="en-US" sz="2000" b="0" dirty="0">
                <a:solidFill>
                  <a:schemeClr val="tx1"/>
                </a:solidFill>
                <a:latin typeface="+mj-lt"/>
                <a:ea typeface="+mj-ea"/>
                <a:cs typeface="+mj-cs"/>
              </a:rPr>
              <a:t>- </a:t>
            </a:r>
            <a:r>
              <a:rPr lang="en-US" sz="2000" b="0" dirty="0" err="1">
                <a:solidFill>
                  <a:schemeClr val="tx1"/>
                </a:solidFill>
                <a:latin typeface="+mj-lt"/>
                <a:ea typeface="+mj-ea"/>
                <a:cs typeface="+mj-cs"/>
              </a:rPr>
              <a:t>Meriväylän</a:t>
            </a:r>
            <a:r>
              <a:rPr lang="en-US" sz="2000" b="0" dirty="0">
                <a:solidFill>
                  <a:schemeClr val="tx1"/>
                </a:solidFill>
                <a:latin typeface="+mj-lt"/>
                <a:ea typeface="+mj-ea"/>
                <a:cs typeface="+mj-cs"/>
              </a:rPr>
              <a:t> </a:t>
            </a:r>
            <a:r>
              <a:rPr lang="en-US" sz="2000" b="0" dirty="0" err="1">
                <a:solidFill>
                  <a:schemeClr val="tx1"/>
                </a:solidFill>
                <a:latin typeface="+mj-lt"/>
                <a:ea typeface="+mj-ea"/>
                <a:cs typeface="+mj-cs"/>
              </a:rPr>
              <a:t>syventäminen</a:t>
            </a:r>
            <a:br>
              <a:rPr lang="en-US" sz="2000" b="0" dirty="0">
                <a:solidFill>
                  <a:schemeClr val="tx1"/>
                </a:solidFill>
                <a:latin typeface="+mj-lt"/>
                <a:ea typeface="+mj-ea"/>
                <a:cs typeface="+mj-cs"/>
              </a:rPr>
            </a:br>
            <a:r>
              <a:rPr lang="en-US" sz="2000" b="0" dirty="0">
                <a:solidFill>
                  <a:schemeClr val="tx1"/>
                </a:solidFill>
                <a:latin typeface="+mj-lt"/>
                <a:ea typeface="+mj-ea"/>
                <a:cs typeface="+mj-cs"/>
              </a:rPr>
              <a:t>- </a:t>
            </a:r>
            <a:r>
              <a:rPr lang="en-US" sz="2000" b="0" dirty="0" err="1">
                <a:solidFill>
                  <a:schemeClr val="tx1"/>
                </a:solidFill>
                <a:latin typeface="+mj-lt"/>
                <a:ea typeface="+mj-ea"/>
                <a:cs typeface="+mj-cs"/>
              </a:rPr>
              <a:t>Tuorilan</a:t>
            </a:r>
            <a:r>
              <a:rPr lang="en-US" sz="2000" b="0" dirty="0">
                <a:solidFill>
                  <a:schemeClr val="tx1"/>
                </a:solidFill>
                <a:latin typeface="+mj-lt"/>
                <a:ea typeface="+mj-ea"/>
                <a:cs typeface="+mj-cs"/>
              </a:rPr>
              <a:t> </a:t>
            </a:r>
            <a:r>
              <a:rPr lang="en-US" sz="2000" b="0" dirty="0" err="1">
                <a:solidFill>
                  <a:schemeClr val="tx1"/>
                </a:solidFill>
                <a:latin typeface="+mj-lt"/>
                <a:ea typeface="+mj-ea"/>
                <a:cs typeface="+mj-cs"/>
              </a:rPr>
              <a:t>alueen</a:t>
            </a:r>
            <a:r>
              <a:rPr lang="en-US" sz="2000" b="0" dirty="0">
                <a:solidFill>
                  <a:schemeClr val="tx1"/>
                </a:solidFill>
                <a:latin typeface="+mj-lt"/>
                <a:ea typeface="+mj-ea"/>
                <a:cs typeface="+mj-cs"/>
              </a:rPr>
              <a:t> ja </a:t>
            </a:r>
            <a:r>
              <a:rPr lang="en-US" sz="2000" b="0" dirty="0" err="1">
                <a:solidFill>
                  <a:schemeClr val="tx1"/>
                </a:solidFill>
                <a:latin typeface="+mj-lt"/>
                <a:ea typeface="+mj-ea"/>
                <a:cs typeface="+mj-cs"/>
              </a:rPr>
              <a:t>risteyksen</a:t>
            </a:r>
            <a:r>
              <a:rPr lang="en-US" sz="2000" b="0" dirty="0">
                <a:solidFill>
                  <a:schemeClr val="tx1"/>
                </a:solidFill>
                <a:latin typeface="+mj-lt"/>
                <a:ea typeface="+mj-ea"/>
                <a:cs typeface="+mj-cs"/>
              </a:rPr>
              <a:t> </a:t>
            </a:r>
            <a:r>
              <a:rPr lang="en-US" sz="2000" b="0" dirty="0" err="1">
                <a:solidFill>
                  <a:schemeClr val="tx1"/>
                </a:solidFill>
                <a:latin typeface="+mj-lt"/>
                <a:ea typeface="+mj-ea"/>
                <a:cs typeface="+mj-cs"/>
              </a:rPr>
              <a:t>kehittäminen</a:t>
            </a:r>
            <a:r>
              <a:rPr lang="en-US" sz="2000" b="0" dirty="0">
                <a:solidFill>
                  <a:schemeClr val="tx1"/>
                </a:solidFill>
                <a:latin typeface="+mj-lt"/>
                <a:ea typeface="+mj-ea"/>
                <a:cs typeface="+mj-cs"/>
              </a:rPr>
              <a:t> </a:t>
            </a:r>
            <a:br>
              <a:rPr lang="en-US" sz="2000" b="0" dirty="0">
                <a:solidFill>
                  <a:schemeClr val="tx1"/>
                </a:solidFill>
                <a:latin typeface="+mj-lt"/>
                <a:ea typeface="+mj-ea"/>
                <a:cs typeface="+mj-cs"/>
              </a:rPr>
            </a:br>
            <a:r>
              <a:rPr lang="en-US" sz="2000" b="0" dirty="0">
                <a:solidFill>
                  <a:schemeClr val="tx1"/>
                </a:solidFill>
                <a:latin typeface="+mj-lt"/>
                <a:ea typeface="+mj-ea"/>
                <a:cs typeface="+mj-cs"/>
              </a:rPr>
              <a:t>- </a:t>
            </a:r>
            <a:r>
              <a:rPr lang="en-US" sz="2000" b="0" dirty="0" err="1">
                <a:solidFill>
                  <a:schemeClr val="tx1"/>
                </a:solidFill>
                <a:latin typeface="+mj-lt"/>
                <a:ea typeface="+mj-ea"/>
                <a:cs typeface="+mj-cs"/>
              </a:rPr>
              <a:t>Tilinpäätös</a:t>
            </a:r>
            <a:r>
              <a:rPr lang="en-US" sz="2000" b="0" dirty="0">
                <a:solidFill>
                  <a:schemeClr val="tx1"/>
                </a:solidFill>
                <a:latin typeface="+mj-lt"/>
                <a:ea typeface="+mj-ea"/>
                <a:cs typeface="+mj-cs"/>
              </a:rPr>
              <a:t> 2024</a:t>
            </a:r>
            <a:br>
              <a:rPr lang="en-US" sz="2000" b="0" dirty="0">
                <a:solidFill>
                  <a:schemeClr val="tx1"/>
                </a:solidFill>
                <a:latin typeface="+mj-lt"/>
                <a:ea typeface="+mj-ea"/>
                <a:cs typeface="+mj-cs"/>
              </a:rPr>
            </a:br>
            <a:r>
              <a:rPr lang="en-US" sz="2000" b="0" dirty="0">
                <a:solidFill>
                  <a:schemeClr val="tx1"/>
                </a:solidFill>
                <a:latin typeface="+mj-lt"/>
                <a:ea typeface="+mj-ea"/>
                <a:cs typeface="+mj-cs"/>
              </a:rPr>
              <a:t>- Energiaratkaisu </a:t>
            </a:r>
            <a:r>
              <a:rPr lang="en-US" sz="2000" b="0" dirty="0" err="1">
                <a:solidFill>
                  <a:schemeClr val="tx1"/>
                </a:solidFill>
                <a:latin typeface="+mj-lt"/>
                <a:ea typeface="+mj-ea"/>
                <a:cs typeface="+mj-cs"/>
              </a:rPr>
              <a:t>Merikarvialle</a:t>
            </a:r>
            <a:br>
              <a:rPr lang="en-US" sz="2000" b="0" dirty="0">
                <a:solidFill>
                  <a:schemeClr val="tx1"/>
                </a:solidFill>
                <a:latin typeface="+mj-lt"/>
                <a:ea typeface="+mj-ea"/>
                <a:cs typeface="+mj-cs"/>
              </a:rPr>
            </a:br>
            <a:r>
              <a:rPr lang="en-US" sz="2000" b="0" dirty="0">
                <a:solidFill>
                  <a:schemeClr val="tx1"/>
                </a:solidFill>
                <a:latin typeface="+mj-lt"/>
                <a:ea typeface="+mj-ea"/>
                <a:cs typeface="+mj-cs"/>
              </a:rPr>
              <a:t>- </a:t>
            </a:r>
            <a:r>
              <a:rPr lang="en-US" sz="2000" b="0" dirty="0" err="1">
                <a:solidFill>
                  <a:schemeClr val="tx1"/>
                </a:solidFill>
                <a:latin typeface="+mj-lt"/>
                <a:ea typeface="+mj-ea"/>
                <a:cs typeface="+mj-cs"/>
              </a:rPr>
              <a:t>Sotepisteen</a:t>
            </a:r>
            <a:r>
              <a:rPr lang="en-US" sz="2000" b="0" dirty="0">
                <a:solidFill>
                  <a:schemeClr val="tx1"/>
                </a:solidFill>
                <a:latin typeface="+mj-lt"/>
                <a:ea typeface="+mj-ea"/>
                <a:cs typeface="+mj-cs"/>
              </a:rPr>
              <a:t> </a:t>
            </a:r>
            <a:r>
              <a:rPr lang="en-US" sz="2000" b="0" dirty="0" err="1">
                <a:solidFill>
                  <a:schemeClr val="tx1"/>
                </a:solidFill>
                <a:latin typeface="+mj-lt"/>
                <a:ea typeface="+mj-ea"/>
                <a:cs typeface="+mj-cs"/>
              </a:rPr>
              <a:t>vuokrasopimus</a:t>
            </a:r>
            <a:br>
              <a:rPr lang="en-US" sz="2000" b="0" dirty="0">
                <a:solidFill>
                  <a:schemeClr val="tx1"/>
                </a:solidFill>
                <a:latin typeface="+mj-lt"/>
                <a:ea typeface="+mj-ea"/>
                <a:cs typeface="+mj-cs"/>
              </a:rPr>
            </a:br>
            <a:r>
              <a:rPr lang="en-US" sz="2000" b="0" dirty="0">
                <a:solidFill>
                  <a:schemeClr val="tx1"/>
                </a:solidFill>
                <a:latin typeface="+mj-lt"/>
                <a:ea typeface="+mj-ea"/>
                <a:cs typeface="+mj-cs"/>
              </a:rPr>
              <a:t>- </a:t>
            </a:r>
            <a:r>
              <a:rPr lang="en-US" sz="2000" b="0" dirty="0" err="1">
                <a:solidFill>
                  <a:schemeClr val="tx1"/>
                </a:solidFill>
                <a:latin typeface="+mj-lt"/>
                <a:ea typeface="+mj-ea"/>
                <a:cs typeface="+mj-cs"/>
              </a:rPr>
              <a:t>Talouden</a:t>
            </a:r>
            <a:r>
              <a:rPr lang="en-US" sz="2000" b="0" dirty="0">
                <a:solidFill>
                  <a:schemeClr val="tx1"/>
                </a:solidFill>
                <a:latin typeface="+mj-lt"/>
                <a:ea typeface="+mj-ea"/>
                <a:cs typeface="+mj-cs"/>
              </a:rPr>
              <a:t> </a:t>
            </a:r>
            <a:r>
              <a:rPr lang="en-US" sz="2000" b="0" dirty="0" err="1">
                <a:solidFill>
                  <a:schemeClr val="tx1"/>
                </a:solidFill>
                <a:latin typeface="+mj-lt"/>
                <a:ea typeface="+mj-ea"/>
                <a:cs typeface="+mj-cs"/>
              </a:rPr>
              <a:t>tasapainotusohjelma</a:t>
            </a:r>
            <a:br>
              <a:rPr lang="en-US" sz="2000" b="0" dirty="0">
                <a:solidFill>
                  <a:schemeClr val="tx1"/>
                </a:solidFill>
                <a:latin typeface="+mj-lt"/>
                <a:ea typeface="+mj-ea"/>
                <a:cs typeface="+mj-cs"/>
              </a:rPr>
            </a:br>
            <a:endParaRPr lang="en-US" sz="4000" dirty="0">
              <a:solidFill>
                <a:schemeClr val="tx1"/>
              </a:solidFill>
              <a:latin typeface="+mj-lt"/>
              <a:ea typeface="+mj-ea"/>
              <a:cs typeface="+mj-cs"/>
            </a:endParaRPr>
          </a:p>
        </p:txBody>
      </p:sp>
      <p:sp>
        <p:nvSpPr>
          <p:cNvPr id="3" name="Sisällön paikkamerkki 2">
            <a:extLst>
              <a:ext uri="{FF2B5EF4-FFF2-40B4-BE49-F238E27FC236}">
                <a16:creationId xmlns:a16="http://schemas.microsoft.com/office/drawing/2014/main" id="{C1413E46-3AA2-1515-BA51-8287CCB65CDC}"/>
              </a:ext>
            </a:extLst>
          </p:cNvPr>
          <p:cNvSpPr>
            <a:spLocks noGrp="1"/>
          </p:cNvSpPr>
          <p:nvPr>
            <p:ph idx="10"/>
          </p:nvPr>
        </p:nvSpPr>
        <p:spPr>
          <a:xfrm>
            <a:off x="7482503" y="550145"/>
            <a:ext cx="4571900" cy="3742762"/>
          </a:xfrm>
        </p:spPr>
        <p:txBody>
          <a:bodyPr vert="horz" lIns="91440" tIns="45720" rIns="91440" bIns="45720" rtlCol="0">
            <a:normAutofit/>
          </a:bodyPr>
          <a:lstStyle/>
          <a:p>
            <a:pPr>
              <a:lnSpc>
                <a:spcPct val="90000"/>
              </a:lnSpc>
            </a:pPr>
            <a:endParaRPr lang="en-US" sz="2000" dirty="0">
              <a:latin typeface="+mn-lt"/>
              <a:ea typeface="+mn-ea"/>
              <a:cs typeface="+mn-cs"/>
            </a:endParaRPr>
          </a:p>
        </p:txBody>
      </p:sp>
      <p:sp>
        <p:nvSpPr>
          <p:cNvPr id="5" name="Dian numeron paikkamerkki 4">
            <a:extLst>
              <a:ext uri="{FF2B5EF4-FFF2-40B4-BE49-F238E27FC236}">
                <a16:creationId xmlns:a16="http://schemas.microsoft.com/office/drawing/2014/main" id="{13CA990E-B445-5EF6-AF2F-551B1B5E8617}"/>
              </a:ext>
            </a:extLst>
          </p:cNvPr>
          <p:cNvSpPr>
            <a:spLocks noGrp="1"/>
          </p:cNvSpPr>
          <p:nvPr>
            <p:ph type="sldNum" sz="quarter" idx="11"/>
          </p:nvPr>
        </p:nvSpPr>
        <p:spPr>
          <a:xfrm>
            <a:off x="8610600" y="6356350"/>
            <a:ext cx="2743200" cy="365125"/>
          </a:xfrm>
        </p:spPr>
        <p:txBody>
          <a:bodyPr vert="horz" lIns="91440" tIns="45720" rIns="91440" bIns="45720" rtlCol="0" anchor="ctr">
            <a:normAutofit/>
          </a:bodyPr>
          <a:lstStyle/>
          <a:p>
            <a:pPr>
              <a:spcAft>
                <a:spcPts val="600"/>
              </a:spcAft>
              <a:defRPr/>
            </a:pPr>
            <a:fld id="{C5FB1059-60CE-CC4A-BAC5-DF1877C21BDD}" type="slidenum">
              <a:rPr lang="en-US" sz="1200" smtClean="0">
                <a:solidFill>
                  <a:prstClr val="black">
                    <a:tint val="75000"/>
                  </a:prstClr>
                </a:solidFill>
                <a:latin typeface="Calibri" panose="020F0502020204030204"/>
                <a:ea typeface="+mn-ea"/>
                <a:cs typeface="+mn-cs"/>
              </a:rPr>
              <a:pPr>
                <a:spcAft>
                  <a:spcPts val="600"/>
                </a:spcAft>
                <a:defRPr/>
              </a:pPr>
              <a:t>1</a:t>
            </a:fld>
            <a:endParaRPr lang="en-US" sz="1200" dirty="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3006363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CFAF2-EF3F-1571-0E55-0C1DD459A1E3}"/>
            </a:ext>
          </a:extLst>
        </p:cNvPr>
        <p:cNvGrpSpPr/>
        <p:nvPr/>
      </p:nvGrpSpPr>
      <p:grpSpPr>
        <a:xfrm>
          <a:off x="0" y="0"/>
          <a:ext cx="0" cy="0"/>
          <a:chOff x="0" y="0"/>
          <a:chExt cx="0" cy="0"/>
        </a:xfrm>
      </p:grpSpPr>
      <p:sp>
        <p:nvSpPr>
          <p:cNvPr id="3" name="Tekstin paikkamerkki 2">
            <a:extLst>
              <a:ext uri="{FF2B5EF4-FFF2-40B4-BE49-F238E27FC236}">
                <a16:creationId xmlns:a16="http://schemas.microsoft.com/office/drawing/2014/main" id="{DD718ED3-03FA-106F-F8EF-FA626E41D331}"/>
              </a:ext>
            </a:extLst>
          </p:cNvPr>
          <p:cNvSpPr>
            <a:spLocks noGrp="1"/>
          </p:cNvSpPr>
          <p:nvPr>
            <p:ph type="body" idx="1"/>
          </p:nvPr>
        </p:nvSpPr>
        <p:spPr/>
        <p:txBody>
          <a:bodyPr>
            <a:normAutofit/>
          </a:bodyPr>
          <a:lstStyle/>
          <a:p>
            <a:r>
              <a:rPr lang="fi-FI" sz="2400" b="1" dirty="0">
                <a:solidFill>
                  <a:srgbClr val="000000"/>
                </a:solidFill>
                <a:latin typeface="calibri" panose="020F0502020204030204" pitchFamily="34" charset="0"/>
              </a:rPr>
              <a:t>Tuorilan alueen ja risteyksen kehittäminen</a:t>
            </a:r>
            <a:endParaRPr lang="fi-FI" sz="2400" dirty="0">
              <a:solidFill>
                <a:srgbClr val="000000"/>
              </a:solidFill>
              <a:latin typeface="calibri" panose="020F0502020204030204" pitchFamily="34" charset="0"/>
            </a:endParaRPr>
          </a:p>
        </p:txBody>
      </p:sp>
      <p:sp>
        <p:nvSpPr>
          <p:cNvPr id="5" name="Tekstiruutu 4">
            <a:extLst>
              <a:ext uri="{FF2B5EF4-FFF2-40B4-BE49-F238E27FC236}">
                <a16:creationId xmlns:a16="http://schemas.microsoft.com/office/drawing/2014/main" id="{BB8F9164-214D-5D24-3CDD-2493910E101F}"/>
              </a:ext>
            </a:extLst>
          </p:cNvPr>
          <p:cNvSpPr txBox="1"/>
          <p:nvPr/>
        </p:nvSpPr>
        <p:spPr>
          <a:xfrm>
            <a:off x="831850" y="1716080"/>
            <a:ext cx="646331" cy="3477875"/>
          </a:xfrm>
          <a:prstGeom prst="rect">
            <a:avLst/>
          </a:prstGeom>
          <a:noFill/>
        </p:spPr>
        <p:txBody>
          <a:bodyPr wrap="none" rtlCol="0">
            <a:spAutoFit/>
          </a:bodyPr>
          <a:lstStyle/>
          <a:p>
            <a:pPr algn="l"/>
            <a:endParaRPr lang="fi-FI" sz="2000" dirty="0"/>
          </a:p>
          <a:p>
            <a:pPr lvl="1"/>
            <a:endParaRPr lang="fi-FI" sz="2000" dirty="0">
              <a:solidFill>
                <a:srgbClr val="333333"/>
              </a:solidFill>
              <a:latin typeface="calibri" panose="020F0502020204030204" pitchFamily="34" charset="0"/>
            </a:endParaRPr>
          </a:p>
          <a:p>
            <a:pPr lvl="1"/>
            <a:endParaRPr lang="fi-FI" sz="2000" b="1" dirty="0">
              <a:solidFill>
                <a:srgbClr val="000000"/>
              </a:solidFill>
              <a:latin typeface="Times New Roman" panose="02020603050405020304" pitchFamily="18" charset="0"/>
            </a:endParaRPr>
          </a:p>
          <a:p>
            <a:pPr algn="l"/>
            <a:endParaRPr lang="fi-FI" sz="2000" b="0" i="0" dirty="0">
              <a:solidFill>
                <a:srgbClr val="000000"/>
              </a:solidFill>
              <a:effectLst/>
              <a:latin typeface="Times New Roman" panose="02020603050405020304" pitchFamily="18" charset="0"/>
            </a:endParaRPr>
          </a:p>
          <a:p>
            <a:pPr algn="l"/>
            <a:endParaRPr lang="fi-FI" sz="2000" dirty="0">
              <a:solidFill>
                <a:srgbClr val="000000"/>
              </a:solidFill>
              <a:latin typeface="Times New Roman" panose="02020603050405020304" pitchFamily="18" charset="0"/>
            </a:endParaRPr>
          </a:p>
          <a:p>
            <a:pPr algn="l"/>
            <a:endParaRPr lang="fi-FI" sz="2000" dirty="0">
              <a:solidFill>
                <a:srgbClr val="000000"/>
              </a:solidFill>
              <a:latin typeface="Times New Roman" panose="02020603050405020304" pitchFamily="18" charset="0"/>
            </a:endParaRPr>
          </a:p>
          <a:p>
            <a:pPr algn="l"/>
            <a:endParaRPr lang="fi-FI" sz="2000" dirty="0">
              <a:solidFill>
                <a:srgbClr val="000000"/>
              </a:solidFill>
              <a:latin typeface="Times New Roman" panose="02020603050405020304" pitchFamily="18" charset="0"/>
            </a:endParaRPr>
          </a:p>
          <a:p>
            <a:pPr algn="l"/>
            <a:endParaRPr lang="fi-FI" sz="2000" dirty="0">
              <a:solidFill>
                <a:srgbClr val="000000"/>
              </a:solidFill>
              <a:latin typeface="Times New Roman" panose="02020603050405020304" pitchFamily="18" charset="0"/>
            </a:endParaRPr>
          </a:p>
          <a:p>
            <a:pPr algn="l"/>
            <a:endParaRPr lang="fi-FI" sz="2000" dirty="0">
              <a:solidFill>
                <a:srgbClr val="000000"/>
              </a:solidFill>
              <a:latin typeface="Times New Roman" panose="02020603050405020304" pitchFamily="18" charset="0"/>
            </a:endParaRPr>
          </a:p>
          <a:p>
            <a:pPr algn="l"/>
            <a:endParaRPr lang="fi-FI" sz="2000" dirty="0">
              <a:solidFill>
                <a:srgbClr val="333333"/>
              </a:solidFill>
              <a:latin typeface="calibri" panose="020F0502020204030204" pitchFamily="34" charset="0"/>
            </a:endParaRPr>
          </a:p>
          <a:p>
            <a:pPr algn="l"/>
            <a:endParaRPr lang="fi-FI" sz="2000" b="0" i="0" dirty="0">
              <a:solidFill>
                <a:srgbClr val="333333"/>
              </a:solidFill>
              <a:effectLst/>
              <a:latin typeface="calibri" panose="020F0502020204030204" pitchFamily="34" charset="0"/>
            </a:endParaRPr>
          </a:p>
        </p:txBody>
      </p:sp>
      <p:pic>
        <p:nvPicPr>
          <p:cNvPr id="4" name="Kuva 3" descr="Kuva, joka sisältää kohteen kartta, teksti, atlas&#10;&#10;Kuvaus luotu automaattisesti">
            <a:extLst>
              <a:ext uri="{FF2B5EF4-FFF2-40B4-BE49-F238E27FC236}">
                <a16:creationId xmlns:a16="http://schemas.microsoft.com/office/drawing/2014/main" id="{008733DE-B319-6DC7-778B-D55CEB9C31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41040" y="2473648"/>
            <a:ext cx="5312230" cy="3984172"/>
          </a:xfrm>
          <a:prstGeom prst="rect">
            <a:avLst/>
          </a:prstGeom>
        </p:spPr>
      </p:pic>
      <p:pic>
        <p:nvPicPr>
          <p:cNvPr id="7" name="Kuva 6" descr="Kuva, joka sisältää kohteen teksti, kartta, Suunnitelma, atlas&#10;&#10;Kuvaus luotu automaattisesti">
            <a:extLst>
              <a:ext uri="{FF2B5EF4-FFF2-40B4-BE49-F238E27FC236}">
                <a16:creationId xmlns:a16="http://schemas.microsoft.com/office/drawing/2014/main" id="{15F7E760-1603-26B0-AF24-E14153086F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4950277" y="2473647"/>
            <a:ext cx="5312231" cy="3984173"/>
          </a:xfrm>
          <a:prstGeom prst="rect">
            <a:avLst/>
          </a:prstGeom>
        </p:spPr>
      </p:pic>
    </p:spTree>
    <p:extLst>
      <p:ext uri="{BB962C8B-B14F-4D97-AF65-F5344CB8AC3E}">
        <p14:creationId xmlns:p14="http://schemas.microsoft.com/office/powerpoint/2010/main" val="39840519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E2535-4EEC-3D80-9554-A27340FC54A2}"/>
            </a:ext>
          </a:extLst>
        </p:cNvPr>
        <p:cNvGrpSpPr/>
        <p:nvPr/>
      </p:nvGrpSpPr>
      <p:grpSpPr>
        <a:xfrm>
          <a:off x="0" y="0"/>
          <a:ext cx="0" cy="0"/>
          <a:chOff x="0" y="0"/>
          <a:chExt cx="0" cy="0"/>
        </a:xfrm>
      </p:grpSpPr>
      <p:sp>
        <p:nvSpPr>
          <p:cNvPr id="3" name="Tekstin paikkamerkki 2">
            <a:extLst>
              <a:ext uri="{FF2B5EF4-FFF2-40B4-BE49-F238E27FC236}">
                <a16:creationId xmlns:a16="http://schemas.microsoft.com/office/drawing/2014/main" id="{0F811CB5-E7AA-3B22-FC8A-5E793CFA3655}"/>
              </a:ext>
            </a:extLst>
          </p:cNvPr>
          <p:cNvSpPr>
            <a:spLocks noGrp="1"/>
          </p:cNvSpPr>
          <p:nvPr>
            <p:ph type="body" idx="1"/>
          </p:nvPr>
        </p:nvSpPr>
        <p:spPr/>
        <p:txBody>
          <a:bodyPr>
            <a:normAutofit/>
          </a:bodyPr>
          <a:lstStyle/>
          <a:p>
            <a:r>
              <a:rPr lang="fi-FI" sz="2400" b="1" i="0" dirty="0">
                <a:solidFill>
                  <a:srgbClr val="333333"/>
                </a:solidFill>
                <a:effectLst/>
                <a:latin typeface="calibri" panose="020F0502020204030204" pitchFamily="34" charset="0"/>
              </a:rPr>
              <a:t>Tilinpäätös 2024</a:t>
            </a:r>
            <a:endParaRPr lang="fi-FI" sz="2400" b="1" i="0" dirty="0">
              <a:solidFill>
                <a:srgbClr val="000000"/>
              </a:solidFill>
              <a:effectLst/>
              <a:latin typeface="calibri" panose="020F0502020204030204" pitchFamily="34" charset="0"/>
            </a:endParaRPr>
          </a:p>
        </p:txBody>
      </p:sp>
      <p:sp>
        <p:nvSpPr>
          <p:cNvPr id="5" name="Tekstiruutu 4">
            <a:extLst>
              <a:ext uri="{FF2B5EF4-FFF2-40B4-BE49-F238E27FC236}">
                <a16:creationId xmlns:a16="http://schemas.microsoft.com/office/drawing/2014/main" id="{C99226FF-CEC6-90CA-E6E4-AB5AA3449268}"/>
              </a:ext>
            </a:extLst>
          </p:cNvPr>
          <p:cNvSpPr txBox="1"/>
          <p:nvPr/>
        </p:nvSpPr>
        <p:spPr>
          <a:xfrm>
            <a:off x="831850" y="1716080"/>
            <a:ext cx="184731" cy="2554545"/>
          </a:xfrm>
          <a:prstGeom prst="rect">
            <a:avLst/>
          </a:prstGeom>
          <a:noFill/>
        </p:spPr>
        <p:txBody>
          <a:bodyPr wrap="none" rtlCol="0">
            <a:spAutoFit/>
          </a:bodyPr>
          <a:lstStyle/>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000000"/>
              </a:solidFill>
              <a:latin typeface="Times New Roman" panose="02020603050405020304" pitchFamily="18" charset="0"/>
            </a:endParaRPr>
          </a:p>
          <a:p>
            <a:pPr algn="l"/>
            <a:endParaRPr lang="fi-FI" sz="2000" dirty="0">
              <a:solidFill>
                <a:srgbClr val="000000"/>
              </a:solidFill>
              <a:latin typeface="Times New Roman" panose="02020603050405020304" pitchFamily="18" charset="0"/>
            </a:endParaRPr>
          </a:p>
          <a:p>
            <a:pPr algn="l"/>
            <a:endParaRPr lang="fi-FI" sz="2000" dirty="0">
              <a:solidFill>
                <a:srgbClr val="333333"/>
              </a:solidFill>
              <a:latin typeface="calibri" panose="020F0502020204030204" pitchFamily="34" charset="0"/>
            </a:endParaRPr>
          </a:p>
          <a:p>
            <a:pPr algn="l"/>
            <a:endParaRPr lang="fi-FI" sz="2000" b="0" i="0" dirty="0">
              <a:solidFill>
                <a:srgbClr val="333333"/>
              </a:solidFill>
              <a:effectLst/>
              <a:latin typeface="calibri" panose="020F0502020204030204" pitchFamily="34" charset="0"/>
            </a:endParaRPr>
          </a:p>
        </p:txBody>
      </p:sp>
      <p:graphicFrame>
        <p:nvGraphicFramePr>
          <p:cNvPr id="2" name="Taulukko 1">
            <a:extLst>
              <a:ext uri="{FF2B5EF4-FFF2-40B4-BE49-F238E27FC236}">
                <a16:creationId xmlns:a16="http://schemas.microsoft.com/office/drawing/2014/main" id="{8F57FE09-0E58-D194-F24D-ED7D798EA125}"/>
              </a:ext>
            </a:extLst>
          </p:cNvPr>
          <p:cNvGraphicFramePr>
            <a:graphicFrameLocks noGrp="1"/>
          </p:cNvGraphicFramePr>
          <p:nvPr/>
        </p:nvGraphicFramePr>
        <p:xfrm>
          <a:off x="831850" y="2017155"/>
          <a:ext cx="9069236" cy="4702633"/>
        </p:xfrm>
        <a:graphic>
          <a:graphicData uri="http://schemas.openxmlformats.org/drawingml/2006/table">
            <a:tbl>
              <a:tblPr/>
              <a:tblGrid>
                <a:gridCol w="2267309">
                  <a:extLst>
                    <a:ext uri="{9D8B030D-6E8A-4147-A177-3AD203B41FA5}">
                      <a16:colId xmlns:a16="http://schemas.microsoft.com/office/drawing/2014/main" val="4015163248"/>
                    </a:ext>
                  </a:extLst>
                </a:gridCol>
                <a:gridCol w="2267309">
                  <a:extLst>
                    <a:ext uri="{9D8B030D-6E8A-4147-A177-3AD203B41FA5}">
                      <a16:colId xmlns:a16="http://schemas.microsoft.com/office/drawing/2014/main" val="180343838"/>
                    </a:ext>
                  </a:extLst>
                </a:gridCol>
                <a:gridCol w="2267309">
                  <a:extLst>
                    <a:ext uri="{9D8B030D-6E8A-4147-A177-3AD203B41FA5}">
                      <a16:colId xmlns:a16="http://schemas.microsoft.com/office/drawing/2014/main" val="3322100458"/>
                    </a:ext>
                  </a:extLst>
                </a:gridCol>
                <a:gridCol w="2267309">
                  <a:extLst>
                    <a:ext uri="{9D8B030D-6E8A-4147-A177-3AD203B41FA5}">
                      <a16:colId xmlns:a16="http://schemas.microsoft.com/office/drawing/2014/main" val="3265425675"/>
                    </a:ext>
                  </a:extLst>
                </a:gridCol>
              </a:tblGrid>
              <a:tr h="217567">
                <a:tc>
                  <a:txBody>
                    <a:bodyPr/>
                    <a:lstStyle/>
                    <a:p>
                      <a:endParaRPr lang="fi-FI" sz="1400">
                        <a:effectLst/>
                      </a:endParaRP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TP 2023</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TP2024</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TA2024</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93998848"/>
                  </a:ext>
                </a:extLst>
              </a:tr>
              <a:tr h="217567">
                <a:tc>
                  <a:txBody>
                    <a:bodyPr/>
                    <a:lstStyle/>
                    <a:p>
                      <a:r>
                        <a:rPr lang="fi-FI" sz="1400">
                          <a:effectLst/>
                        </a:rPr>
                        <a:t>Toimintatuotot</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3 857 397</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3 658 089,28</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3 896 000,00</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57160250"/>
                  </a:ext>
                </a:extLst>
              </a:tr>
              <a:tr h="380742">
                <a:tc>
                  <a:txBody>
                    <a:bodyPr/>
                    <a:lstStyle/>
                    <a:p>
                      <a:r>
                        <a:rPr lang="fi-FI" sz="1400">
                          <a:effectLst/>
                        </a:rPr>
                        <a:t>Henkilöstökulut</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-7 267 034</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-7 263 327,62</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7 278 035,00</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12672472"/>
                  </a:ext>
                </a:extLst>
              </a:tr>
              <a:tr h="217567">
                <a:tc>
                  <a:txBody>
                    <a:bodyPr/>
                    <a:lstStyle/>
                    <a:p>
                      <a:r>
                        <a:rPr lang="fi-FI" sz="1400">
                          <a:effectLst/>
                        </a:rPr>
                        <a:t>Palvelun ostot</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-2 503 453</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-3 759 517,08</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-3 338 519,00</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12586735"/>
                  </a:ext>
                </a:extLst>
              </a:tr>
              <a:tr h="380742">
                <a:tc>
                  <a:txBody>
                    <a:bodyPr/>
                    <a:lstStyle/>
                    <a:p>
                      <a:r>
                        <a:rPr lang="fi-FI" sz="1400">
                          <a:effectLst/>
                        </a:rPr>
                        <a:t>Aineet ja tarvikkeet</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-1 794 801</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-1 730 073,83</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-1 593 346,00</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45597538"/>
                  </a:ext>
                </a:extLst>
              </a:tr>
              <a:tr h="380742">
                <a:tc>
                  <a:txBody>
                    <a:bodyPr/>
                    <a:lstStyle/>
                    <a:p>
                      <a:r>
                        <a:rPr lang="fi-FI" sz="1400">
                          <a:effectLst/>
                        </a:rPr>
                        <a:t>Kunnan tulovero</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3 969 000</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dirty="0">
                          <a:effectLst/>
                        </a:rPr>
                        <a:t>4 466 824,06</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4 014 000,00</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14128420"/>
                  </a:ext>
                </a:extLst>
              </a:tr>
              <a:tr h="380742">
                <a:tc>
                  <a:txBody>
                    <a:bodyPr/>
                    <a:lstStyle/>
                    <a:p>
                      <a:r>
                        <a:rPr lang="fi-FI" sz="1400">
                          <a:effectLst/>
                        </a:rPr>
                        <a:t>Kiinteistöverotulo</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1 274 000</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1 397 240,92</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1 350 000,00</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15463579"/>
                  </a:ext>
                </a:extLst>
              </a:tr>
              <a:tr h="380742">
                <a:tc>
                  <a:txBody>
                    <a:bodyPr/>
                    <a:lstStyle/>
                    <a:p>
                      <a:r>
                        <a:rPr lang="fi-FI" sz="1400" dirty="0">
                          <a:effectLst/>
                        </a:rPr>
                        <a:t>Yhteisöverotulo</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1 458 000</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2 351 156,33</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1 376 000,00</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07729104"/>
                  </a:ext>
                </a:extLst>
              </a:tr>
              <a:tr h="380742">
                <a:tc>
                  <a:txBody>
                    <a:bodyPr/>
                    <a:lstStyle/>
                    <a:p>
                      <a:r>
                        <a:rPr lang="fi-FI" sz="1400" dirty="0">
                          <a:effectLst/>
                        </a:rPr>
                        <a:t>Valtionosuudet</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1 452 381</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2 443 980,00</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2 171 178,00</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91040607"/>
                  </a:ext>
                </a:extLst>
              </a:tr>
              <a:tr h="217567">
                <a:tc>
                  <a:txBody>
                    <a:bodyPr/>
                    <a:lstStyle/>
                    <a:p>
                      <a:r>
                        <a:rPr lang="fi-FI" sz="1400" dirty="0">
                          <a:effectLst/>
                        </a:rPr>
                        <a:t>Luottotappiot</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-704 758</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-42 422,00</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-10 000,00</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88060888"/>
                  </a:ext>
                </a:extLst>
              </a:tr>
              <a:tr h="217567">
                <a:tc>
                  <a:txBody>
                    <a:bodyPr/>
                    <a:lstStyle/>
                    <a:p>
                      <a:r>
                        <a:rPr lang="fi-FI" sz="1400" dirty="0">
                          <a:effectLst/>
                        </a:rPr>
                        <a:t>Poistot (=kulu)</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-1 371 978</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-1 436 487,30</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-1 418 162,00</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37547404"/>
                  </a:ext>
                </a:extLst>
              </a:tr>
              <a:tr h="217567">
                <a:tc>
                  <a:txBody>
                    <a:bodyPr/>
                    <a:lstStyle/>
                    <a:p>
                      <a:r>
                        <a:rPr lang="fi-FI" sz="1400" dirty="0">
                          <a:effectLst/>
                        </a:rPr>
                        <a:t>Vuosikate</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-714 767</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2 137 850,56</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673.733,00</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9974327"/>
                  </a:ext>
                </a:extLst>
              </a:tr>
              <a:tr h="217567">
                <a:tc>
                  <a:txBody>
                    <a:bodyPr/>
                    <a:lstStyle/>
                    <a:p>
                      <a:r>
                        <a:rPr lang="fi-FI" sz="1400" dirty="0">
                          <a:effectLst/>
                        </a:rPr>
                        <a:t>Tulos</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-2 086 745</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701 363,26</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400">
                          <a:effectLst/>
                        </a:rPr>
                        <a:t>-744 429,00</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99765185"/>
                  </a:ext>
                </a:extLst>
              </a:tr>
              <a:tr h="543917">
                <a:tc>
                  <a:txBody>
                    <a:bodyPr/>
                    <a:lstStyle/>
                    <a:p>
                      <a:r>
                        <a:rPr lang="fi-FI" sz="1400" dirty="0">
                          <a:effectLst/>
                        </a:rPr>
                        <a:t>Tulos ilman luottotappiokirjausta</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br>
                        <a:rPr lang="fi-FI" sz="1400">
                          <a:effectLst/>
                        </a:rPr>
                      </a:br>
                      <a:r>
                        <a:rPr lang="fi-FI" sz="1400">
                          <a:effectLst/>
                        </a:rPr>
                        <a:t>-1 381 987</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br>
                        <a:rPr lang="fi-FI" sz="1400">
                          <a:effectLst/>
                        </a:rPr>
                      </a:br>
                      <a:r>
                        <a:rPr lang="fi-FI" sz="1400">
                          <a:effectLst/>
                        </a:rPr>
                        <a:t>658 941,26</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br>
                        <a:rPr lang="fi-FI" sz="1400" dirty="0">
                          <a:effectLst/>
                        </a:rPr>
                      </a:br>
                      <a:r>
                        <a:rPr lang="fi-FI" sz="1400" dirty="0">
                          <a:effectLst/>
                        </a:rPr>
                        <a:t>-744 429,00</a:t>
                      </a:r>
                    </a:p>
                  </a:txBody>
                  <a:tcPr marL="40794" marR="40794" marT="27196" marB="2719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64708642"/>
                  </a:ext>
                </a:extLst>
              </a:tr>
            </a:tbl>
          </a:graphicData>
        </a:graphic>
      </p:graphicFrame>
      <p:sp>
        <p:nvSpPr>
          <p:cNvPr id="4" name="Rectangle 1">
            <a:extLst>
              <a:ext uri="{FF2B5EF4-FFF2-40B4-BE49-F238E27FC236}">
                <a16:creationId xmlns:a16="http://schemas.microsoft.com/office/drawing/2014/main" id="{1FF831E7-AFDE-ED35-E918-321A22426FDB}"/>
              </a:ext>
            </a:extLst>
          </p:cNvPr>
          <p:cNvSpPr>
            <a:spLocks noChangeArrowheads="1"/>
          </p:cNvSpPr>
          <p:nvPr/>
        </p:nvSpPr>
        <p:spPr bwMode="auto">
          <a:xfrm>
            <a:off x="753192" y="1490946"/>
            <a:ext cx="7643054" cy="135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i-FI" altLang="fi-FI" sz="1200" b="0" i="0" u="none" strike="noStrike" cap="none" normalizeH="0" baseline="0" dirty="0">
              <a:ln>
                <a:noFill/>
              </a:ln>
              <a:solidFill>
                <a:srgbClr val="333333"/>
              </a:solidFill>
              <a:effectLs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1600" b="1" i="0" u="none" strike="noStrike" cap="none" normalizeH="0" baseline="0" dirty="0">
                <a:ln>
                  <a:noFill/>
                </a:ln>
                <a:solidFill>
                  <a:srgbClr val="333333"/>
                </a:solidFill>
                <a:effectLst/>
                <a:latin typeface="Calibri" panose="020F0502020204030204" pitchFamily="34" charset="0"/>
                <a:cs typeface="Calibri" panose="020F0502020204030204" pitchFamily="34" charset="0"/>
              </a:rPr>
              <a:t>Talouden toteuma (TP2024) perustuu seuraaviin pääkohtiin. Vertailu TP 2023 ja TA2024:</a:t>
            </a:r>
            <a:br>
              <a:rPr kumimoji="0" lang="fi-FI" altLang="fi-FI" sz="1600" b="1" i="0" u="none" strike="noStrike" cap="none" normalizeH="0" baseline="0" dirty="0">
                <a:ln>
                  <a:noFill/>
                </a:ln>
                <a:solidFill>
                  <a:schemeClr val="tx1"/>
                </a:solidFill>
                <a:effectLst/>
              </a:rPr>
            </a:br>
            <a:br>
              <a:rPr kumimoji="0" lang="fi-FI" altLang="fi-FI" sz="1800" b="0" i="0" u="none" strike="noStrike" cap="none" normalizeH="0" baseline="0" dirty="0">
                <a:ln>
                  <a:noFill/>
                </a:ln>
                <a:solidFill>
                  <a:schemeClr val="tx1"/>
                </a:solidFill>
                <a:effectLst/>
                <a:latin typeface="Arial" panose="020B0604020202020204" pitchFamily="34" charset="0"/>
              </a:rPr>
            </a:br>
            <a:br>
              <a:rPr kumimoji="0" lang="fi-FI" altLang="fi-FI" sz="1800" b="0" i="0" u="none" strike="noStrike" cap="none" normalizeH="0" baseline="0" dirty="0">
                <a:ln>
                  <a:noFill/>
                </a:ln>
                <a:solidFill>
                  <a:schemeClr val="tx1"/>
                </a:solidFill>
                <a:effectLst/>
                <a:latin typeface="Arial" panose="020B0604020202020204" pitchFamily="34" charset="0"/>
              </a:rPr>
            </a:br>
            <a:endParaRPr kumimoji="0" lang="fi-FI" altLang="fi-FI"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20212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DCBD636-4D47-5645-AF71-C58D42C75F55}"/>
              </a:ext>
            </a:extLst>
          </p:cNvPr>
          <p:cNvSpPr>
            <a:spLocks noGrp="1"/>
          </p:cNvSpPr>
          <p:nvPr>
            <p:ph type="title"/>
          </p:nvPr>
        </p:nvSpPr>
        <p:spPr>
          <a:xfrm>
            <a:off x="831849" y="1690688"/>
            <a:ext cx="9674419" cy="5167312"/>
          </a:xfrm>
        </p:spPr>
        <p:txBody>
          <a:bodyPr/>
          <a:lstStyle/>
          <a:p>
            <a:pPr algn="ctr"/>
            <a:r>
              <a:rPr lang="fi-FI" dirty="0"/>
              <a:t>Energiaratkaisu Merikarvialle</a:t>
            </a:r>
            <a:br>
              <a:rPr lang="fi-FI" dirty="0"/>
            </a:br>
            <a:br>
              <a:rPr lang="fi-FI" dirty="0"/>
            </a:br>
            <a:r>
              <a:rPr lang="fi-FI" sz="2000" dirty="0"/>
              <a:t>Merikarvian kunta, Merikarvian Lämpö Oy ja </a:t>
            </a:r>
            <a:r>
              <a:rPr lang="fi-FI" sz="2000" dirty="0" err="1"/>
              <a:t>Vatajakoski</a:t>
            </a:r>
            <a:r>
              <a:rPr lang="fi-FI" sz="2000" dirty="0"/>
              <a:t> Oy</a:t>
            </a:r>
          </a:p>
        </p:txBody>
      </p:sp>
      <p:sp>
        <p:nvSpPr>
          <p:cNvPr id="4" name="Slide Number Placeholder 3">
            <a:extLst>
              <a:ext uri="{FF2B5EF4-FFF2-40B4-BE49-F238E27FC236}">
                <a16:creationId xmlns:a16="http://schemas.microsoft.com/office/drawing/2014/main" id="{00D43F0F-31B2-9C4B-8C37-B79AD47DAC87}"/>
              </a:ext>
            </a:extLst>
          </p:cNvPr>
          <p:cNvSpPr>
            <a:spLocks noGrp="1"/>
          </p:cNvSpPr>
          <p:nvPr>
            <p:ph type="sldNum" sz="quarter" idx="10"/>
          </p:nvPr>
        </p:nvSpPr>
        <p:spPr/>
        <p:txBody>
          <a:bodyPr/>
          <a:lstStyle/>
          <a:p>
            <a:fld id="{C5FB1059-60CE-CC4A-BAC5-DF1877C21BDD}" type="slidenum">
              <a:rPr lang="fi-FI" smtClean="0"/>
              <a:t>12</a:t>
            </a:fld>
            <a:endParaRPr lang="fi-FI" dirty="0"/>
          </a:p>
        </p:txBody>
      </p:sp>
    </p:spTree>
    <p:extLst>
      <p:ext uri="{BB962C8B-B14F-4D97-AF65-F5344CB8AC3E}">
        <p14:creationId xmlns:p14="http://schemas.microsoft.com/office/powerpoint/2010/main" val="2211850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D0175-E322-07BA-CBE6-790507389D8A}"/>
            </a:ext>
          </a:extLst>
        </p:cNvPr>
        <p:cNvGrpSpPr/>
        <p:nvPr/>
      </p:nvGrpSpPr>
      <p:grpSpPr>
        <a:xfrm>
          <a:off x="0" y="0"/>
          <a:ext cx="0" cy="0"/>
          <a:chOff x="0" y="0"/>
          <a:chExt cx="0" cy="0"/>
        </a:xfrm>
      </p:grpSpPr>
      <p:sp>
        <p:nvSpPr>
          <p:cNvPr id="3" name="Tekstin paikkamerkki 2">
            <a:extLst>
              <a:ext uri="{FF2B5EF4-FFF2-40B4-BE49-F238E27FC236}">
                <a16:creationId xmlns:a16="http://schemas.microsoft.com/office/drawing/2014/main" id="{A3ED4F21-0075-E53A-995F-FBDF770EF1C6}"/>
              </a:ext>
            </a:extLst>
          </p:cNvPr>
          <p:cNvSpPr>
            <a:spLocks noGrp="1"/>
          </p:cNvSpPr>
          <p:nvPr>
            <p:ph type="body" idx="1"/>
          </p:nvPr>
        </p:nvSpPr>
        <p:spPr/>
        <p:txBody>
          <a:bodyPr>
            <a:normAutofit fontScale="85000" lnSpcReduction="20000"/>
          </a:bodyPr>
          <a:lstStyle/>
          <a:p>
            <a:r>
              <a:rPr lang="fi-FI" b="1" dirty="0">
                <a:solidFill>
                  <a:srgbClr val="000000"/>
                </a:solidFill>
                <a:latin typeface="calibri" panose="020F0502020204030204" pitchFamily="34" charset="0"/>
              </a:rPr>
              <a:t>Merikarvian kunta &amp; Merikarvian Lämpö Oy</a:t>
            </a:r>
          </a:p>
          <a:p>
            <a:r>
              <a:rPr lang="fi-FI" dirty="0">
                <a:solidFill>
                  <a:srgbClr val="000000"/>
                </a:solidFill>
                <a:latin typeface="calibri"/>
                <a:ea typeface="calibri"/>
                <a:cs typeface="calibri"/>
              </a:rPr>
              <a:t>Energiaratkaisu</a:t>
            </a:r>
            <a:endParaRPr lang="fi-FI" dirty="0"/>
          </a:p>
        </p:txBody>
      </p:sp>
      <p:sp>
        <p:nvSpPr>
          <p:cNvPr id="5" name="Tekstiruutu 4">
            <a:extLst>
              <a:ext uri="{FF2B5EF4-FFF2-40B4-BE49-F238E27FC236}">
                <a16:creationId xmlns:a16="http://schemas.microsoft.com/office/drawing/2014/main" id="{B46A6E6C-9EED-9A26-89CD-FFC73523801B}"/>
              </a:ext>
            </a:extLst>
          </p:cNvPr>
          <p:cNvSpPr txBox="1"/>
          <p:nvPr/>
        </p:nvSpPr>
        <p:spPr>
          <a:xfrm>
            <a:off x="831849" y="1676684"/>
            <a:ext cx="10607481" cy="4832092"/>
          </a:xfrm>
          <a:prstGeom prst="rect">
            <a:avLst/>
          </a:prstGeom>
          <a:noFill/>
        </p:spPr>
        <p:txBody>
          <a:bodyPr wrap="square" lIns="91440" tIns="45720" rIns="91440" bIns="45720" rtlCol="0" anchor="t">
            <a:spAutoFit/>
          </a:bodyPr>
          <a:lstStyle/>
          <a:p>
            <a:pPr algn="l"/>
            <a:endParaRPr lang="fi-FI" sz="2000" b="0" i="0" dirty="0">
              <a:solidFill>
                <a:srgbClr val="333333"/>
              </a:solidFill>
              <a:effectLst/>
              <a:latin typeface="calibri" panose="020F0502020204030204" pitchFamily="34" charset="0"/>
            </a:endParaRPr>
          </a:p>
          <a:p>
            <a:r>
              <a:rPr lang="fi-FI" dirty="0">
                <a:cs typeface="Arial"/>
              </a:rPr>
              <a:t>Merikarvian kunta osti sahan alueen 3.3.2025 Metsä </a:t>
            </a:r>
            <a:r>
              <a:rPr lang="fi-FI" dirty="0" err="1">
                <a:cs typeface="Arial"/>
              </a:rPr>
              <a:t>Fibreltä</a:t>
            </a:r>
            <a:r>
              <a:rPr lang="fi-FI" dirty="0">
                <a:cs typeface="Arial"/>
              </a:rPr>
              <a:t>. </a:t>
            </a:r>
          </a:p>
          <a:p>
            <a:endParaRPr lang="fi-FI" dirty="0">
              <a:cs typeface="Arial"/>
            </a:endParaRPr>
          </a:p>
          <a:p>
            <a:r>
              <a:rPr lang="fi-FI" dirty="0">
                <a:cs typeface="Arial"/>
              </a:rPr>
              <a:t>Lähtökohtana on, että alueelle saadaan uusia yrityksiä, työpaikkoja ja aktiviteettia.</a:t>
            </a:r>
          </a:p>
          <a:p>
            <a:endParaRPr lang="fi-FI" dirty="0">
              <a:cs typeface="Arial"/>
            </a:endParaRPr>
          </a:p>
          <a:p>
            <a:r>
              <a:rPr lang="fi-FI" dirty="0">
                <a:cs typeface="Arial"/>
              </a:rPr>
              <a:t>Metsä </a:t>
            </a:r>
            <a:r>
              <a:rPr lang="fi-FI" dirty="0" err="1">
                <a:cs typeface="Arial"/>
              </a:rPr>
              <a:t>Fibren</a:t>
            </a:r>
            <a:r>
              <a:rPr lang="fi-FI" dirty="0">
                <a:cs typeface="Arial"/>
              </a:rPr>
              <a:t> lopettaessa toimintansa samalla kaukolämmön ratkaisu vaihtui kevyeksi polttoöljyksi.</a:t>
            </a:r>
          </a:p>
          <a:p>
            <a:endParaRPr lang="fi-FI" dirty="0">
              <a:cs typeface="Arial"/>
            </a:endParaRPr>
          </a:p>
          <a:p>
            <a:r>
              <a:rPr lang="fi-FI" dirty="0">
                <a:cs typeface="Arial"/>
              </a:rPr>
              <a:t>Lähtökohtana kaukolämpöratkaisulle on ollut, että kustannukset olisivat sekä hankintahetkellä että elinkaarikustannuksina edullisemmat kuin nykyiset.</a:t>
            </a:r>
          </a:p>
          <a:p>
            <a:endParaRPr lang="fi-FI" dirty="0">
              <a:cs typeface="Arial"/>
            </a:endParaRPr>
          </a:p>
          <a:p>
            <a:r>
              <a:rPr lang="fi-FI" dirty="0">
                <a:cs typeface="Arial"/>
              </a:rPr>
              <a:t>Energiaratkaisun kartoittamiseen ja vaihtoehtojen etsimiseen on käytetty aikaa ja käyty neuvotteluja.</a:t>
            </a:r>
          </a:p>
          <a:p>
            <a:endParaRPr lang="fi-FI" dirty="0">
              <a:cs typeface="Arial"/>
            </a:endParaRPr>
          </a:p>
          <a:p>
            <a:r>
              <a:rPr lang="fi-FI" dirty="0">
                <a:cs typeface="Arial"/>
              </a:rPr>
              <a:t>Ratkaisumalli on löytynyt läheltä ja se on etenemässä päätöksentekoon.</a:t>
            </a:r>
          </a:p>
          <a:p>
            <a:endParaRPr lang="fi-FI" dirty="0">
              <a:cs typeface="Arial"/>
            </a:endParaRPr>
          </a:p>
          <a:p>
            <a:r>
              <a:rPr lang="fi-FI" dirty="0">
                <a:cs typeface="Arial"/>
              </a:rPr>
              <a:t> </a:t>
            </a:r>
            <a:r>
              <a:rPr lang="fi-FI" dirty="0">
                <a:cs typeface="Arial"/>
                <a:sym typeface="Wingdings" panose="05000000000000000000" pitchFamily="2" charset="2"/>
              </a:rPr>
              <a:t> </a:t>
            </a:r>
            <a:r>
              <a:rPr lang="fi-FI" dirty="0">
                <a:cs typeface="Arial"/>
              </a:rPr>
              <a:t>Datakeskus Merikarvialle </a:t>
            </a:r>
            <a:r>
              <a:rPr lang="fi-FI" dirty="0" err="1">
                <a:cs typeface="Arial"/>
              </a:rPr>
              <a:t>Vatajankoski</a:t>
            </a:r>
            <a:r>
              <a:rPr lang="fi-FI" dirty="0">
                <a:cs typeface="Arial"/>
              </a:rPr>
              <a:t> Oy:n toimesta!</a:t>
            </a:r>
          </a:p>
          <a:p>
            <a:r>
              <a:rPr lang="fi-FI" dirty="0">
                <a:cs typeface="Arial"/>
              </a:rPr>
              <a:t> </a:t>
            </a:r>
            <a:r>
              <a:rPr lang="fi-FI" dirty="0">
                <a:cs typeface="Arial"/>
                <a:sym typeface="Wingdings" panose="05000000000000000000" pitchFamily="2" charset="2"/>
              </a:rPr>
              <a:t> Samassa yhteydessä ensimmäinen vuokrasopimus hankitulle sahan alueelle</a:t>
            </a:r>
            <a:endParaRPr lang="fi-FI" dirty="0">
              <a:cs typeface="Arial"/>
            </a:endParaRPr>
          </a:p>
          <a:p>
            <a:endParaRPr lang="fi-FI" dirty="0">
              <a:cs typeface="Arial"/>
            </a:endParaRPr>
          </a:p>
        </p:txBody>
      </p:sp>
    </p:spTree>
    <p:extLst>
      <p:ext uri="{BB962C8B-B14F-4D97-AF65-F5344CB8AC3E}">
        <p14:creationId xmlns:p14="http://schemas.microsoft.com/office/powerpoint/2010/main" val="16013869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A480D-FDF1-8380-4B3D-9901FB674C44}"/>
            </a:ext>
          </a:extLst>
        </p:cNvPr>
        <p:cNvGrpSpPr/>
        <p:nvPr/>
      </p:nvGrpSpPr>
      <p:grpSpPr>
        <a:xfrm>
          <a:off x="0" y="0"/>
          <a:ext cx="0" cy="0"/>
          <a:chOff x="0" y="0"/>
          <a:chExt cx="0" cy="0"/>
        </a:xfrm>
      </p:grpSpPr>
      <p:sp>
        <p:nvSpPr>
          <p:cNvPr id="3" name="Tekstin paikkamerkki 2">
            <a:extLst>
              <a:ext uri="{FF2B5EF4-FFF2-40B4-BE49-F238E27FC236}">
                <a16:creationId xmlns:a16="http://schemas.microsoft.com/office/drawing/2014/main" id="{207AE3EA-AD89-EC61-8C6B-D7375A95547E}"/>
              </a:ext>
            </a:extLst>
          </p:cNvPr>
          <p:cNvSpPr>
            <a:spLocks noGrp="1"/>
          </p:cNvSpPr>
          <p:nvPr>
            <p:ph type="body" idx="1"/>
          </p:nvPr>
        </p:nvSpPr>
        <p:spPr/>
        <p:txBody>
          <a:bodyPr>
            <a:normAutofit fontScale="85000" lnSpcReduction="20000"/>
          </a:bodyPr>
          <a:lstStyle/>
          <a:p>
            <a:r>
              <a:rPr lang="fi-FI" b="1" dirty="0">
                <a:solidFill>
                  <a:srgbClr val="000000"/>
                </a:solidFill>
                <a:latin typeface="calibri" panose="020F0502020204030204" pitchFamily="34" charset="0"/>
              </a:rPr>
              <a:t>Merikarvian kunta &amp; Merikarvian Lämpö Oy</a:t>
            </a:r>
          </a:p>
          <a:p>
            <a:r>
              <a:rPr lang="fi-FI" dirty="0">
                <a:solidFill>
                  <a:srgbClr val="000000"/>
                </a:solidFill>
                <a:latin typeface="calibri"/>
                <a:ea typeface="calibri"/>
                <a:cs typeface="calibri"/>
              </a:rPr>
              <a:t>Energiaratkaisu</a:t>
            </a:r>
            <a:endParaRPr lang="fi-FI" dirty="0"/>
          </a:p>
        </p:txBody>
      </p:sp>
      <p:sp>
        <p:nvSpPr>
          <p:cNvPr id="5" name="Tekstiruutu 4">
            <a:extLst>
              <a:ext uri="{FF2B5EF4-FFF2-40B4-BE49-F238E27FC236}">
                <a16:creationId xmlns:a16="http://schemas.microsoft.com/office/drawing/2014/main" id="{91F64E16-A9D3-94CD-8A0F-80FAA9DE0C70}"/>
              </a:ext>
            </a:extLst>
          </p:cNvPr>
          <p:cNvSpPr txBox="1"/>
          <p:nvPr/>
        </p:nvSpPr>
        <p:spPr>
          <a:xfrm>
            <a:off x="831849" y="1676684"/>
            <a:ext cx="10607481" cy="5139869"/>
          </a:xfrm>
          <a:prstGeom prst="rect">
            <a:avLst/>
          </a:prstGeom>
          <a:noFill/>
        </p:spPr>
        <p:txBody>
          <a:bodyPr wrap="square" lIns="91440" tIns="45720" rIns="91440" bIns="45720" rtlCol="0" anchor="t">
            <a:spAutoFit/>
          </a:bodyPr>
          <a:lstStyle/>
          <a:p>
            <a:pPr algn="l"/>
            <a:endParaRPr lang="fi-FI" sz="2000" b="0" i="0" dirty="0">
              <a:solidFill>
                <a:srgbClr val="333333"/>
              </a:solidFill>
              <a:effectLst/>
            </a:endParaRPr>
          </a:p>
          <a:p>
            <a:r>
              <a:rPr lang="fi-FI" dirty="0">
                <a:solidFill>
                  <a:srgbClr val="000000"/>
                </a:solidFill>
              </a:rPr>
              <a:t>27.1.2025</a:t>
            </a:r>
            <a:r>
              <a:rPr lang="fi-FI" dirty="0">
                <a:solidFill>
                  <a:srgbClr val="000000"/>
                </a:solidFill>
                <a:cs typeface="Arial"/>
              </a:rPr>
              <a:t>	Kunnanhallituksen päätös energiaseminaarista</a:t>
            </a:r>
          </a:p>
          <a:p>
            <a:r>
              <a:rPr lang="fi-FI" dirty="0">
                <a:cs typeface="Arial"/>
              </a:rPr>
              <a:t>7.2.2025  	Kunnanhallituksen ja Merikarvian Lämpö Oy:n hallituksen yhteisseminaari</a:t>
            </a:r>
          </a:p>
          <a:p>
            <a:r>
              <a:rPr lang="fi-FI" dirty="0">
                <a:cs typeface="Arial"/>
              </a:rPr>
              <a:t>12.2.2025	Kunnanhallituksen ja Merikarvian Lämpö Oy:n hallituksen edustajien vierailu </a:t>
            </a:r>
          </a:p>
          <a:p>
            <a:r>
              <a:rPr lang="fi-FI" dirty="0">
                <a:cs typeface="Arial"/>
              </a:rPr>
              <a:t>		</a:t>
            </a:r>
            <a:r>
              <a:rPr lang="fi-FI" dirty="0" err="1">
                <a:cs typeface="Arial"/>
              </a:rPr>
              <a:t>Vatajankoskella</a:t>
            </a:r>
            <a:endParaRPr lang="fi-FI" dirty="0">
              <a:cs typeface="Arial"/>
            </a:endParaRPr>
          </a:p>
          <a:p>
            <a:r>
              <a:rPr lang="fi-FI" dirty="0">
                <a:cs typeface="Arial"/>
              </a:rPr>
              <a:t>24.2.2025   	</a:t>
            </a:r>
            <a:r>
              <a:rPr lang="fi-FI" dirty="0" err="1">
                <a:cs typeface="Arial"/>
              </a:rPr>
              <a:t>Vatajankosken</a:t>
            </a:r>
            <a:r>
              <a:rPr lang="fi-FI" dirty="0">
                <a:cs typeface="Arial"/>
              </a:rPr>
              <a:t> edustajien vierailu Merikarvian kunnanvirastolla ja sahan alueella</a:t>
            </a:r>
          </a:p>
          <a:p>
            <a:r>
              <a:rPr lang="fi-FI" dirty="0">
                <a:cs typeface="Arial"/>
              </a:rPr>
              <a:t>		Kunnanhallituksen ja Merikarvian Lämpö Oy:n hallituksen omistajaohjaustapaaminen</a:t>
            </a:r>
          </a:p>
          <a:p>
            <a:r>
              <a:rPr lang="fi-FI" dirty="0">
                <a:cs typeface="Arial"/>
              </a:rPr>
              <a:t>24.3.2025	Merikarvian Lämpö Oy:n hallituksen kokous</a:t>
            </a:r>
          </a:p>
          <a:p>
            <a:r>
              <a:rPr lang="fi-FI" dirty="0">
                <a:cs typeface="Arial"/>
              </a:rPr>
              <a:t>2.4.2025		Merikarvian kunnanhallituksen ja kunnanvaltuuston puheenjohtajiston sekä </a:t>
            </a:r>
          </a:p>
          <a:p>
            <a:r>
              <a:rPr lang="fi-FI" dirty="0">
                <a:cs typeface="Arial"/>
              </a:rPr>
              <a:t>		Merikarvian Lämpö Oy hallituksen sekä </a:t>
            </a:r>
            <a:r>
              <a:rPr lang="fi-FI" dirty="0" err="1">
                <a:cs typeface="Arial"/>
              </a:rPr>
              <a:t>Vatajankoski</a:t>
            </a:r>
            <a:r>
              <a:rPr lang="fi-FI" dirty="0">
                <a:cs typeface="Arial"/>
              </a:rPr>
              <a:t> Oy:n yhteistapaaminen</a:t>
            </a:r>
          </a:p>
          <a:p>
            <a:r>
              <a:rPr lang="fi-FI" dirty="0">
                <a:cs typeface="Arial"/>
              </a:rPr>
              <a:t>2.4.2025		Merikarvian kunnanvaltuuston ja Merikarvian Lämpö Oy:n hallituksen sekä </a:t>
            </a:r>
          </a:p>
          <a:p>
            <a:r>
              <a:rPr lang="fi-FI" dirty="0">
                <a:cs typeface="Arial"/>
              </a:rPr>
              <a:t>		</a:t>
            </a:r>
            <a:r>
              <a:rPr lang="fi-FI" dirty="0" err="1">
                <a:cs typeface="Arial"/>
              </a:rPr>
              <a:t>Vatajankoski</a:t>
            </a:r>
            <a:r>
              <a:rPr lang="fi-FI" dirty="0">
                <a:cs typeface="Arial"/>
              </a:rPr>
              <a:t> Oy:n edustajien yhteinen valtuustoseminaari</a:t>
            </a:r>
          </a:p>
          <a:p>
            <a:r>
              <a:rPr lang="fi-FI" dirty="0">
                <a:cs typeface="Arial"/>
              </a:rPr>
              <a:t>4.4.2025		Mediatilaisuus ja asian julkistaminen</a:t>
            </a:r>
          </a:p>
          <a:p>
            <a:r>
              <a:rPr lang="fi-FI" dirty="0">
                <a:cs typeface="Arial"/>
              </a:rPr>
              <a:t>10.4.2025	Kunnanhallituksen esityslista julki, listalla vuokrasopimus</a:t>
            </a:r>
          </a:p>
          <a:p>
            <a:r>
              <a:rPr lang="fi-FI" dirty="0">
                <a:cs typeface="Arial"/>
              </a:rPr>
              <a:t>14.4.2025	Kunnanhallituksen päätös vuokrasopimuksesta</a:t>
            </a:r>
          </a:p>
          <a:p>
            <a:r>
              <a:rPr lang="fi-FI" dirty="0">
                <a:cs typeface="Arial"/>
              </a:rPr>
              <a:t>		Merikarvian Lämpö Oy:n hallitus, sopimuksen hyväksyminen</a:t>
            </a:r>
          </a:p>
          <a:p>
            <a:r>
              <a:rPr lang="fi-FI" dirty="0">
                <a:cs typeface="Arial"/>
              </a:rPr>
              <a:t>		Hankkeen käynnistäminen ja eteenpäin vieminen</a:t>
            </a:r>
          </a:p>
          <a:p>
            <a:endParaRPr lang="fi-FI" dirty="0">
              <a:cs typeface="Arial"/>
            </a:endParaRPr>
          </a:p>
        </p:txBody>
      </p:sp>
    </p:spTree>
    <p:extLst>
      <p:ext uri="{BB962C8B-B14F-4D97-AF65-F5344CB8AC3E}">
        <p14:creationId xmlns:p14="http://schemas.microsoft.com/office/powerpoint/2010/main" val="22898612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2D166-03BA-E0E2-36B2-9AF8A97A828A}"/>
            </a:ext>
          </a:extLst>
        </p:cNvPr>
        <p:cNvGrpSpPr/>
        <p:nvPr/>
      </p:nvGrpSpPr>
      <p:grpSpPr>
        <a:xfrm>
          <a:off x="0" y="0"/>
          <a:ext cx="0" cy="0"/>
          <a:chOff x="0" y="0"/>
          <a:chExt cx="0" cy="0"/>
        </a:xfrm>
      </p:grpSpPr>
      <p:sp>
        <p:nvSpPr>
          <p:cNvPr id="3" name="Tekstin paikkamerkki 2">
            <a:extLst>
              <a:ext uri="{FF2B5EF4-FFF2-40B4-BE49-F238E27FC236}">
                <a16:creationId xmlns:a16="http://schemas.microsoft.com/office/drawing/2014/main" id="{D0DFECE4-AFC1-29E1-4942-1FE3554AA12F}"/>
              </a:ext>
            </a:extLst>
          </p:cNvPr>
          <p:cNvSpPr>
            <a:spLocks noGrp="1"/>
          </p:cNvSpPr>
          <p:nvPr>
            <p:ph type="body" idx="1"/>
          </p:nvPr>
        </p:nvSpPr>
        <p:spPr/>
        <p:txBody>
          <a:bodyPr>
            <a:normAutofit fontScale="85000" lnSpcReduction="20000"/>
          </a:bodyPr>
          <a:lstStyle/>
          <a:p>
            <a:r>
              <a:rPr lang="fi-FI" b="1" dirty="0">
                <a:solidFill>
                  <a:srgbClr val="000000"/>
                </a:solidFill>
                <a:latin typeface="calibri" panose="020F0502020204030204" pitchFamily="34" charset="0"/>
              </a:rPr>
              <a:t>Merikarvian kunta &amp; Merikarvian Lämpö Oy</a:t>
            </a:r>
          </a:p>
          <a:p>
            <a:r>
              <a:rPr lang="fi-FI" dirty="0">
                <a:solidFill>
                  <a:srgbClr val="000000"/>
                </a:solidFill>
                <a:latin typeface="calibri"/>
                <a:ea typeface="calibri"/>
                <a:cs typeface="calibri"/>
              </a:rPr>
              <a:t>Energiaratkaisu</a:t>
            </a:r>
            <a:endParaRPr lang="fi-FI" dirty="0"/>
          </a:p>
        </p:txBody>
      </p:sp>
      <p:sp>
        <p:nvSpPr>
          <p:cNvPr id="5" name="Tekstiruutu 4">
            <a:extLst>
              <a:ext uri="{FF2B5EF4-FFF2-40B4-BE49-F238E27FC236}">
                <a16:creationId xmlns:a16="http://schemas.microsoft.com/office/drawing/2014/main" id="{74472DD2-C660-A0A2-B3C7-3B35863E4C00}"/>
              </a:ext>
            </a:extLst>
          </p:cNvPr>
          <p:cNvSpPr txBox="1"/>
          <p:nvPr/>
        </p:nvSpPr>
        <p:spPr>
          <a:xfrm>
            <a:off x="831849" y="1676684"/>
            <a:ext cx="10607481" cy="5078313"/>
          </a:xfrm>
          <a:prstGeom prst="rect">
            <a:avLst/>
          </a:prstGeom>
          <a:noFill/>
        </p:spPr>
        <p:txBody>
          <a:bodyPr wrap="square" lIns="91440" tIns="45720" rIns="91440" bIns="45720" rtlCol="0" anchor="t">
            <a:spAutoFit/>
          </a:bodyPr>
          <a:lstStyle/>
          <a:p>
            <a:pPr marR="1270" algn="l">
              <a:buNone/>
            </a:pPr>
            <a:r>
              <a:rPr lang="fi-FI" sz="1800" b="1" dirty="0">
                <a:solidFill>
                  <a:srgbClr val="000000"/>
                </a:solidFill>
                <a:effectLst/>
                <a:latin typeface="Arial" panose="020B0604020202020204" pitchFamily="34" charset="0"/>
              </a:rPr>
              <a:t>Merikarvian kunta ja </a:t>
            </a:r>
            <a:r>
              <a:rPr lang="fi-FI" sz="1800" b="1" dirty="0" err="1">
                <a:solidFill>
                  <a:srgbClr val="000000"/>
                </a:solidFill>
                <a:effectLst/>
                <a:latin typeface="Arial" panose="020B0604020202020204" pitchFamily="34" charset="0"/>
              </a:rPr>
              <a:t>Vatajankoski</a:t>
            </a:r>
            <a:r>
              <a:rPr lang="fi-FI" sz="1800" b="1" dirty="0">
                <a:solidFill>
                  <a:srgbClr val="000000"/>
                </a:solidFill>
                <a:effectLst/>
                <a:latin typeface="Arial" panose="020B0604020202020204" pitchFamily="34" charset="0"/>
              </a:rPr>
              <a:t> Oy ovat sopineet 1,5 MW:n datakeskuksen rakentamisesta Merikarvialle. Hanke mahdollistaa alueen kaukolämmön tuottamisen jatkossa lähes kokonaan ilman polttamista, mikä vähentää merkittävästi hiilidioksidipäästöjä ja parantaa samalla energiatehokkuutta. </a:t>
            </a:r>
            <a:endParaRPr lang="fi-FI" dirty="0">
              <a:effectLst/>
            </a:endParaRPr>
          </a:p>
          <a:p>
            <a:pPr algn="l" fontAlgn="base">
              <a:buNone/>
            </a:pPr>
            <a:endParaRPr lang="fi-FI" sz="1800" dirty="0">
              <a:solidFill>
                <a:srgbClr val="000000"/>
              </a:solidFill>
              <a:effectLst/>
              <a:latin typeface="Aptos" panose="020B0004020202020204" pitchFamily="34" charset="0"/>
            </a:endParaRPr>
          </a:p>
          <a:p>
            <a:pPr algn="l" rtl="0" fontAlgn="base">
              <a:buNone/>
            </a:pPr>
            <a:r>
              <a:rPr lang="fi-FI" sz="1800" dirty="0">
                <a:solidFill>
                  <a:srgbClr val="000000"/>
                </a:solidFill>
                <a:effectLst/>
                <a:latin typeface="Aptos" panose="020B0004020202020204" pitchFamily="34" charset="0"/>
              </a:rPr>
              <a:t>Datakeskus tuottaa hukkalämpöä, jonka avulla saadaan optimointilaskelmien perusteella 90-95 prosenttia lämmön tarpeesta katettua. Näin muodoin datakeskuksen hukkalämmöllä tuotetaan suurimmaksi osaksi tarvittava lämpö kaukolämpöverkkoon. Loppuosa tuotetaan aluksi öljyllä, mutta lähdetään valmistelemaan vaihtoehtoista uusiutuvan energian ratkaisua kuten aurinkoenergiaa. Sahan alueella on hyödynnettävissä varastojen lapepinnat aurinkoenergiapaneelien sijoittamisen ratkaisuna. Kaukolämmön tuottamiseen haetaan siis kokonaisuudessaan polttamatonta energiaratkaisua. Tavoitteena on, että jatkossa kevyt polttoöljy on vain varalla.</a:t>
            </a:r>
          </a:p>
          <a:p>
            <a:pPr algn="l" rtl="0" fontAlgn="base">
              <a:buNone/>
            </a:pPr>
            <a:endParaRPr lang="fi-FI" sz="1800" dirty="0">
              <a:solidFill>
                <a:srgbClr val="000000"/>
              </a:solidFill>
              <a:effectLst/>
              <a:latin typeface="Aptos" panose="020B0004020202020204" pitchFamily="34" charset="0"/>
            </a:endParaRPr>
          </a:p>
          <a:p>
            <a:pPr algn="l" rtl="0" fontAlgn="base">
              <a:buNone/>
            </a:pPr>
            <a:r>
              <a:rPr lang="fi-FI" sz="1800" dirty="0">
                <a:solidFill>
                  <a:srgbClr val="000000"/>
                </a:solidFill>
                <a:effectLst/>
                <a:latin typeface="Aptos" panose="020B0004020202020204" pitchFamily="34" charset="0"/>
              </a:rPr>
              <a:t>Alueella on aiemman teollisuuden jäljiltä valmiina iso sähköliittymä, joka mahdollistaa datakeskuksen rakentamisen. Samaan paikkaan on mahdollisuus lisätä toinenkin datakeskus, jolla pystytään tuottamaan lämpöä myös muille alueelle sijoittuville vuokralaisille. Tavoitteena on, että datakeskus on tontilla tuottamassa lämpöä alkusyksyyn 2025 mennessä.</a:t>
            </a:r>
          </a:p>
          <a:p>
            <a:pPr algn="l" rtl="0" fontAlgn="base">
              <a:buNone/>
            </a:pPr>
            <a:endParaRPr lang="fi-FI" sz="1800" dirty="0">
              <a:solidFill>
                <a:srgbClr val="000000"/>
              </a:solidFill>
              <a:effectLst/>
              <a:latin typeface="Aptos" panose="020B0004020202020204" pitchFamily="34" charset="0"/>
            </a:endParaRPr>
          </a:p>
        </p:txBody>
      </p:sp>
    </p:spTree>
    <p:extLst>
      <p:ext uri="{BB962C8B-B14F-4D97-AF65-F5344CB8AC3E}">
        <p14:creationId xmlns:p14="http://schemas.microsoft.com/office/powerpoint/2010/main" val="34130140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537F3-FEA4-89F9-0288-6FE05F411A76}"/>
            </a:ext>
          </a:extLst>
        </p:cNvPr>
        <p:cNvGrpSpPr/>
        <p:nvPr/>
      </p:nvGrpSpPr>
      <p:grpSpPr>
        <a:xfrm>
          <a:off x="0" y="0"/>
          <a:ext cx="0" cy="0"/>
          <a:chOff x="0" y="0"/>
          <a:chExt cx="0" cy="0"/>
        </a:xfrm>
      </p:grpSpPr>
      <p:sp>
        <p:nvSpPr>
          <p:cNvPr id="3" name="Tekstin paikkamerkki 2">
            <a:extLst>
              <a:ext uri="{FF2B5EF4-FFF2-40B4-BE49-F238E27FC236}">
                <a16:creationId xmlns:a16="http://schemas.microsoft.com/office/drawing/2014/main" id="{EBAED1CA-E6F1-ECED-D8EE-A9892B223B8F}"/>
              </a:ext>
            </a:extLst>
          </p:cNvPr>
          <p:cNvSpPr>
            <a:spLocks noGrp="1"/>
          </p:cNvSpPr>
          <p:nvPr>
            <p:ph type="body" idx="1"/>
          </p:nvPr>
        </p:nvSpPr>
        <p:spPr/>
        <p:txBody>
          <a:bodyPr>
            <a:normAutofit fontScale="85000" lnSpcReduction="20000"/>
          </a:bodyPr>
          <a:lstStyle/>
          <a:p>
            <a:r>
              <a:rPr lang="fi-FI" b="1" dirty="0">
                <a:solidFill>
                  <a:srgbClr val="000000"/>
                </a:solidFill>
                <a:latin typeface="calibri" panose="020F0502020204030204" pitchFamily="34" charset="0"/>
              </a:rPr>
              <a:t>Merikarvian kunta &amp; Merikarvian Lämpö Oy</a:t>
            </a:r>
          </a:p>
          <a:p>
            <a:r>
              <a:rPr lang="fi-FI" dirty="0">
                <a:solidFill>
                  <a:srgbClr val="000000"/>
                </a:solidFill>
                <a:latin typeface="calibri"/>
                <a:ea typeface="calibri"/>
                <a:cs typeface="calibri"/>
              </a:rPr>
              <a:t>Energiaratkaisu</a:t>
            </a:r>
            <a:endParaRPr lang="fi-FI" dirty="0"/>
          </a:p>
        </p:txBody>
      </p:sp>
      <p:sp>
        <p:nvSpPr>
          <p:cNvPr id="5" name="Tekstiruutu 4">
            <a:extLst>
              <a:ext uri="{FF2B5EF4-FFF2-40B4-BE49-F238E27FC236}">
                <a16:creationId xmlns:a16="http://schemas.microsoft.com/office/drawing/2014/main" id="{82FB4DD5-09A5-EA20-720E-C30F2609FCD7}"/>
              </a:ext>
            </a:extLst>
          </p:cNvPr>
          <p:cNvSpPr txBox="1"/>
          <p:nvPr/>
        </p:nvSpPr>
        <p:spPr>
          <a:xfrm>
            <a:off x="831849" y="1676684"/>
            <a:ext cx="10607481" cy="3139321"/>
          </a:xfrm>
          <a:prstGeom prst="rect">
            <a:avLst/>
          </a:prstGeom>
          <a:noFill/>
        </p:spPr>
        <p:txBody>
          <a:bodyPr wrap="square" lIns="91440" tIns="45720" rIns="91440" bIns="45720" rtlCol="0" anchor="t">
            <a:spAutoFit/>
          </a:bodyPr>
          <a:lstStyle/>
          <a:p>
            <a:pPr algn="l" rtl="0" fontAlgn="base">
              <a:buNone/>
            </a:pPr>
            <a:endParaRPr lang="fi-FI" sz="1800" dirty="0">
              <a:solidFill>
                <a:srgbClr val="000000"/>
              </a:solidFill>
              <a:effectLst/>
              <a:latin typeface="Aptos" panose="020B0004020202020204" pitchFamily="34" charset="0"/>
            </a:endParaRPr>
          </a:p>
          <a:p>
            <a:pPr algn="l" rtl="0" fontAlgn="base">
              <a:buNone/>
            </a:pPr>
            <a:r>
              <a:rPr lang="fi-FI" sz="1800" dirty="0">
                <a:solidFill>
                  <a:srgbClr val="000000"/>
                </a:solidFill>
                <a:effectLst/>
                <a:latin typeface="Aptos" panose="020B0004020202020204" pitchFamily="34" charset="0"/>
              </a:rPr>
              <a:t>Kokonaisuuden osalta kunta saa vuokratuloa sekä säästöjä yhteistoimintaneuvottelujen mukaisesti energiakustannuksiin. Merikarvian Lämpö Oy ostaa lämpöä ja myy sitä asiakkailleen edelleen, eikä hankkeesta tule yhtiölle mittavia investointikustannuksia. Lähtökohtana on, että päätöksenteon osalta kaikki on kunnossa pääsiäiseen 2025 mennessä.</a:t>
            </a:r>
          </a:p>
          <a:p>
            <a:pPr algn="l" rtl="0" fontAlgn="base">
              <a:buNone/>
            </a:pPr>
            <a:br>
              <a:rPr lang="fi-FI" sz="1800" dirty="0">
                <a:solidFill>
                  <a:srgbClr val="242424"/>
                </a:solidFill>
                <a:effectLst/>
                <a:latin typeface="Aptos" panose="020B0004020202020204" pitchFamily="34" charset="0"/>
              </a:rPr>
            </a:br>
            <a:endParaRPr lang="fi-FI" sz="1800" dirty="0">
              <a:solidFill>
                <a:srgbClr val="242424"/>
              </a:solidFill>
              <a:effectLst/>
              <a:latin typeface="Aptos" panose="020B0004020202020204" pitchFamily="34" charset="0"/>
            </a:endParaRPr>
          </a:p>
          <a:p>
            <a:pPr algn="l" rtl="0" fontAlgn="base">
              <a:buFont typeface="Arial" panose="020B0604020202020204" pitchFamily="34" charset="0"/>
              <a:buChar char="•"/>
            </a:pPr>
            <a:r>
              <a:rPr lang="fi-FI" sz="1800" dirty="0">
                <a:solidFill>
                  <a:srgbClr val="242424"/>
                </a:solidFill>
                <a:effectLst/>
                <a:latin typeface="Aptos" panose="020B0004020202020204" pitchFamily="34" charset="0"/>
              </a:rPr>
              <a:t> Datakeskuksen myötä Merikarvian kaukolämpö siirtyy kerralla lähes kokonaan polttamatta toteutettuun </a:t>
            </a:r>
          </a:p>
          <a:p>
            <a:pPr algn="l" rtl="0" fontAlgn="base"/>
            <a:r>
              <a:rPr lang="fi-FI" dirty="0">
                <a:solidFill>
                  <a:srgbClr val="242424"/>
                </a:solidFill>
                <a:latin typeface="Aptos" panose="020B0004020202020204" pitchFamily="34" charset="0"/>
              </a:rPr>
              <a:t>   </a:t>
            </a:r>
            <a:r>
              <a:rPr lang="fi-FI" sz="1800" dirty="0">
                <a:solidFill>
                  <a:srgbClr val="242424"/>
                </a:solidFill>
                <a:effectLst/>
                <a:latin typeface="Aptos" panose="020B0004020202020204" pitchFamily="34" charset="0"/>
              </a:rPr>
              <a:t>lämmöntuotantoon, toteaa Merikarvian kunnanjohtaja Juha Vasama</a:t>
            </a:r>
          </a:p>
          <a:p>
            <a:pPr>
              <a:buNone/>
            </a:pPr>
            <a:br>
              <a:rPr lang="fi-FI" sz="1800" dirty="0">
                <a:solidFill>
                  <a:srgbClr val="000000"/>
                </a:solidFill>
                <a:effectLst/>
                <a:latin typeface="Aptos" panose="020B0004020202020204" pitchFamily="34" charset="0"/>
              </a:rPr>
            </a:br>
            <a:endParaRPr lang="fi-FI" dirty="0">
              <a:cs typeface="Arial"/>
            </a:endParaRPr>
          </a:p>
        </p:txBody>
      </p:sp>
    </p:spTree>
    <p:extLst>
      <p:ext uri="{BB962C8B-B14F-4D97-AF65-F5344CB8AC3E}">
        <p14:creationId xmlns:p14="http://schemas.microsoft.com/office/powerpoint/2010/main" val="12854867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8D65C-8AB1-F816-7250-545477D4630F}"/>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28D51C24-57EE-5511-5AF9-4AA0EF05F489}"/>
              </a:ext>
            </a:extLst>
          </p:cNvPr>
          <p:cNvSpPr>
            <a:spLocks noGrp="1"/>
          </p:cNvSpPr>
          <p:nvPr>
            <p:ph type="title"/>
          </p:nvPr>
        </p:nvSpPr>
        <p:spPr/>
        <p:txBody>
          <a:bodyPr/>
          <a:lstStyle/>
          <a:p>
            <a:r>
              <a:rPr lang="fi-FI" sz="2400" dirty="0"/>
              <a:t>Datakeskus tuottamaan kaukolämpöä Merikarvialle</a:t>
            </a:r>
          </a:p>
        </p:txBody>
      </p:sp>
      <p:sp>
        <p:nvSpPr>
          <p:cNvPr id="3" name="Sisällön paikkamerkki 2">
            <a:extLst>
              <a:ext uri="{FF2B5EF4-FFF2-40B4-BE49-F238E27FC236}">
                <a16:creationId xmlns:a16="http://schemas.microsoft.com/office/drawing/2014/main" id="{EDE97CB5-227F-E14C-22C8-662628571791}"/>
              </a:ext>
            </a:extLst>
          </p:cNvPr>
          <p:cNvSpPr>
            <a:spLocks noGrp="1"/>
          </p:cNvSpPr>
          <p:nvPr>
            <p:ph idx="1"/>
          </p:nvPr>
        </p:nvSpPr>
        <p:spPr>
          <a:xfrm>
            <a:off x="838200" y="1955908"/>
            <a:ext cx="6339005" cy="4927853"/>
          </a:xfrm>
        </p:spPr>
        <p:txBody>
          <a:bodyPr/>
          <a:lstStyle/>
          <a:p>
            <a:pPr>
              <a:lnSpc>
                <a:spcPct val="100000"/>
              </a:lnSpc>
              <a:spcBef>
                <a:spcPts val="900"/>
              </a:spcBef>
            </a:pPr>
            <a:r>
              <a:rPr lang="fi-FI" dirty="0"/>
              <a:t>Suunnitelmana on rakentaa moduulirakenteinen datakeskus entisen sahan teollisuusalueelle</a:t>
            </a:r>
          </a:p>
          <a:p>
            <a:pPr>
              <a:lnSpc>
                <a:spcPct val="100000"/>
              </a:lnSpc>
              <a:spcBef>
                <a:spcPts val="900"/>
              </a:spcBef>
            </a:pPr>
            <a:r>
              <a:rPr lang="fi-FI" dirty="0"/>
              <a:t>Jäähdytysvesien hukkalämmöt otetaan talteen ja hyödynnetään lämmöntuotannossa</a:t>
            </a:r>
          </a:p>
          <a:p>
            <a:pPr>
              <a:lnSpc>
                <a:spcPct val="100000"/>
              </a:lnSpc>
              <a:spcBef>
                <a:spcPts val="900"/>
              </a:spcBef>
            </a:pPr>
            <a:r>
              <a:rPr lang="fi-FI" dirty="0"/>
              <a:t>Datakeskuksen lämpöteho 1,5 MW</a:t>
            </a:r>
          </a:p>
          <a:p>
            <a:pPr>
              <a:lnSpc>
                <a:spcPct val="100000"/>
              </a:lnSpc>
              <a:spcBef>
                <a:spcPts val="900"/>
              </a:spcBef>
            </a:pPr>
            <a:r>
              <a:rPr lang="fi-FI" dirty="0"/>
              <a:t>Vuotuisesta lämmöntarpeesta katetaan noin 90 prosenttia </a:t>
            </a:r>
          </a:p>
        </p:txBody>
      </p:sp>
      <p:sp>
        <p:nvSpPr>
          <p:cNvPr id="5" name="Dian numeron paikkamerkki 4">
            <a:extLst>
              <a:ext uri="{FF2B5EF4-FFF2-40B4-BE49-F238E27FC236}">
                <a16:creationId xmlns:a16="http://schemas.microsoft.com/office/drawing/2014/main" id="{E0381FFF-04EE-86A3-8B55-C1A5C6D126FF}"/>
              </a:ext>
            </a:extLst>
          </p:cNvPr>
          <p:cNvSpPr>
            <a:spLocks noGrp="1"/>
          </p:cNvSpPr>
          <p:nvPr>
            <p:ph type="sldNum" sz="quarter" idx="12"/>
          </p:nvPr>
        </p:nvSpPr>
        <p:spPr>
          <a:xfrm>
            <a:off x="504245" y="6249007"/>
            <a:ext cx="306788" cy="247208"/>
          </a:xfrm>
          <a:prstGeom prst="rect">
            <a:avLst/>
          </a:prstGeom>
        </p:spPr>
        <p:txBody>
          <a:bodyPr vert="horz" lIns="0" tIns="0" rIns="0" bIns="0" rtlCol="0" anchor="ctr" anchorCtr="0">
            <a:noAutofit/>
          </a:bodyPr>
          <a:lstStyle>
            <a:defPPr>
              <a:defRPr lang="fi-FI"/>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D2D5F4-4871-4469-8343-ED7F6811B37D}" type="slidenum">
              <a:rPr lang="fi-FI" smtClean="0"/>
              <a:pPr/>
              <a:t>17</a:t>
            </a:fld>
            <a:endParaRPr lang="fi-FI" dirty="0"/>
          </a:p>
        </p:txBody>
      </p:sp>
      <p:graphicFrame>
        <p:nvGraphicFramePr>
          <p:cNvPr id="6" name="Kaavio 5">
            <a:extLst>
              <a:ext uri="{FF2B5EF4-FFF2-40B4-BE49-F238E27FC236}">
                <a16:creationId xmlns:a16="http://schemas.microsoft.com/office/drawing/2014/main" id="{19319652-DF69-9EB0-D6D9-51BA987BD49F}"/>
              </a:ext>
            </a:extLst>
          </p:cNvPr>
          <p:cNvGraphicFramePr>
            <a:graphicFrameLocks/>
          </p:cNvGraphicFramePr>
          <p:nvPr/>
        </p:nvGraphicFramePr>
        <p:xfrm>
          <a:off x="6843252" y="1530096"/>
          <a:ext cx="5170154" cy="414311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286024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FCB6B-70D6-6726-A6C5-ADE159F75480}"/>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7D4557E9-61DF-3E1B-507E-842A91CFB28B}"/>
              </a:ext>
            </a:extLst>
          </p:cNvPr>
          <p:cNvSpPr>
            <a:spLocks noGrp="1"/>
          </p:cNvSpPr>
          <p:nvPr>
            <p:ph type="title"/>
          </p:nvPr>
        </p:nvSpPr>
        <p:spPr/>
        <p:txBody>
          <a:bodyPr/>
          <a:lstStyle/>
          <a:p>
            <a:r>
              <a:rPr lang="fi-FI" sz="2400" dirty="0"/>
              <a:t>Kytkentä kaukolämpöverkkoon</a:t>
            </a:r>
          </a:p>
        </p:txBody>
      </p:sp>
      <p:sp>
        <p:nvSpPr>
          <p:cNvPr id="5" name="Dian numeron paikkamerkki 4">
            <a:extLst>
              <a:ext uri="{FF2B5EF4-FFF2-40B4-BE49-F238E27FC236}">
                <a16:creationId xmlns:a16="http://schemas.microsoft.com/office/drawing/2014/main" id="{25A572DD-5389-CA24-3174-47AD47F3A7B2}"/>
              </a:ext>
            </a:extLst>
          </p:cNvPr>
          <p:cNvSpPr>
            <a:spLocks noGrp="1"/>
          </p:cNvSpPr>
          <p:nvPr>
            <p:ph type="sldNum" sz="quarter" idx="12"/>
          </p:nvPr>
        </p:nvSpPr>
        <p:spPr>
          <a:xfrm>
            <a:off x="504245" y="6249007"/>
            <a:ext cx="306788" cy="247208"/>
          </a:xfrm>
          <a:prstGeom prst="rect">
            <a:avLst/>
          </a:prstGeom>
        </p:spPr>
        <p:txBody>
          <a:bodyPr vert="horz" lIns="0" tIns="0" rIns="0" bIns="0" rtlCol="0" anchor="ctr" anchorCtr="0">
            <a:noAutofit/>
          </a:bodyPr>
          <a:lstStyle>
            <a:defPPr>
              <a:defRPr lang="fi-FI"/>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D2D5F4-4871-4469-8343-ED7F6811B37D}" type="slidenum">
              <a:rPr lang="fi-FI" smtClean="0"/>
              <a:pPr/>
              <a:t>18</a:t>
            </a:fld>
            <a:endParaRPr lang="fi-FI" dirty="0"/>
          </a:p>
        </p:txBody>
      </p:sp>
      <p:sp>
        <p:nvSpPr>
          <p:cNvPr id="7" name="Sisällön paikkamerkki 6">
            <a:extLst>
              <a:ext uri="{FF2B5EF4-FFF2-40B4-BE49-F238E27FC236}">
                <a16:creationId xmlns:a16="http://schemas.microsoft.com/office/drawing/2014/main" id="{FFB25FAC-0EC2-4846-C70D-46BC7F64AA20}"/>
              </a:ext>
            </a:extLst>
          </p:cNvPr>
          <p:cNvSpPr>
            <a:spLocks noGrp="1"/>
          </p:cNvSpPr>
          <p:nvPr>
            <p:ph idx="1"/>
          </p:nvPr>
        </p:nvSpPr>
        <p:spPr>
          <a:xfrm>
            <a:off x="811033" y="1710919"/>
            <a:ext cx="3391480" cy="4140000"/>
          </a:xfrm>
        </p:spPr>
        <p:txBody>
          <a:bodyPr>
            <a:normAutofit fontScale="92500" lnSpcReduction="10000"/>
          </a:bodyPr>
          <a:lstStyle/>
          <a:p>
            <a:r>
              <a:rPr lang="fi-FI" sz="2000" dirty="0"/>
              <a:t>Suunniteltu sijoituspaikka Satamatien varressa, jossa tarvittavat kaukolämpö- ja sähköliittymät</a:t>
            </a:r>
          </a:p>
          <a:p>
            <a:r>
              <a:rPr lang="fi-FI" sz="2000" dirty="0"/>
              <a:t>Keskus rakennetaan 2,0MW kapasiteetille alueen tulevia teollisuustoimijoita ja 0,5MW laajennusvaraa silmällä pitäen</a:t>
            </a:r>
          </a:p>
          <a:p>
            <a:r>
              <a:rPr lang="fi-FI" sz="2000" dirty="0"/>
              <a:t>Jatkossa mahdollisuus lisätä moduulien määrää</a:t>
            </a:r>
          </a:p>
          <a:p>
            <a:endParaRPr lang="fi-FI" sz="2000" dirty="0"/>
          </a:p>
        </p:txBody>
      </p:sp>
      <p:pic>
        <p:nvPicPr>
          <p:cNvPr id="4" name="Kuva 3">
            <a:extLst>
              <a:ext uri="{FF2B5EF4-FFF2-40B4-BE49-F238E27FC236}">
                <a16:creationId xmlns:a16="http://schemas.microsoft.com/office/drawing/2014/main" id="{AC591AD2-4FBE-D0A8-BA70-681E5B697901}"/>
              </a:ext>
            </a:extLst>
          </p:cNvPr>
          <p:cNvPicPr>
            <a:picLocks noChangeAspect="1"/>
          </p:cNvPicPr>
          <p:nvPr/>
        </p:nvPicPr>
        <p:blipFill>
          <a:blip r:embed="rId2"/>
          <a:stretch>
            <a:fillRect/>
          </a:stretch>
        </p:blipFill>
        <p:spPr>
          <a:xfrm>
            <a:off x="3981005" y="1176022"/>
            <a:ext cx="7268019" cy="5146367"/>
          </a:xfrm>
          <a:prstGeom prst="rect">
            <a:avLst/>
          </a:prstGeom>
        </p:spPr>
      </p:pic>
    </p:spTree>
    <p:extLst>
      <p:ext uri="{BB962C8B-B14F-4D97-AF65-F5344CB8AC3E}">
        <p14:creationId xmlns:p14="http://schemas.microsoft.com/office/powerpoint/2010/main" val="38935079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BF263-3F58-657A-6D5E-36748CF83522}"/>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8A82F5B3-7968-E0C6-9A4B-5DCBCC91417F}"/>
              </a:ext>
            </a:extLst>
          </p:cNvPr>
          <p:cNvSpPr>
            <a:spLocks noGrp="1"/>
          </p:cNvSpPr>
          <p:nvPr>
            <p:ph type="title"/>
          </p:nvPr>
        </p:nvSpPr>
        <p:spPr>
          <a:xfrm>
            <a:off x="811033" y="-134340"/>
            <a:ext cx="10515600" cy="1325563"/>
          </a:xfrm>
        </p:spPr>
        <p:txBody>
          <a:bodyPr/>
          <a:lstStyle/>
          <a:p>
            <a:r>
              <a:rPr lang="fi-FI" sz="2400" dirty="0" err="1"/>
              <a:t>Modulirakenteinen</a:t>
            </a:r>
            <a:r>
              <a:rPr lang="fi-FI" sz="2400" dirty="0"/>
              <a:t> datakeskus</a:t>
            </a:r>
          </a:p>
        </p:txBody>
      </p:sp>
      <p:sp>
        <p:nvSpPr>
          <p:cNvPr id="5" name="Dian numeron paikkamerkki 4">
            <a:extLst>
              <a:ext uri="{FF2B5EF4-FFF2-40B4-BE49-F238E27FC236}">
                <a16:creationId xmlns:a16="http://schemas.microsoft.com/office/drawing/2014/main" id="{4FE89641-83D9-8408-CA4B-BDC335A360D2}"/>
              </a:ext>
            </a:extLst>
          </p:cNvPr>
          <p:cNvSpPr>
            <a:spLocks noGrp="1"/>
          </p:cNvSpPr>
          <p:nvPr>
            <p:ph type="sldNum" sz="quarter" idx="12"/>
          </p:nvPr>
        </p:nvSpPr>
        <p:spPr>
          <a:xfrm>
            <a:off x="504245" y="6249007"/>
            <a:ext cx="306788" cy="247208"/>
          </a:xfrm>
          <a:prstGeom prst="rect">
            <a:avLst/>
          </a:prstGeom>
        </p:spPr>
        <p:txBody>
          <a:bodyPr vert="horz" lIns="0" tIns="0" rIns="0" bIns="0" rtlCol="0" anchor="ctr" anchorCtr="0">
            <a:noAutofit/>
          </a:bodyPr>
          <a:lstStyle>
            <a:defPPr>
              <a:defRPr lang="fi-FI"/>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D2D5F4-4871-4469-8343-ED7F6811B37D}" type="slidenum">
              <a:rPr lang="fi-FI" smtClean="0"/>
              <a:pPr/>
              <a:t>19</a:t>
            </a:fld>
            <a:endParaRPr lang="fi-FI" dirty="0"/>
          </a:p>
        </p:txBody>
      </p:sp>
      <p:sp>
        <p:nvSpPr>
          <p:cNvPr id="7" name="Sisällön paikkamerkki 6">
            <a:extLst>
              <a:ext uri="{FF2B5EF4-FFF2-40B4-BE49-F238E27FC236}">
                <a16:creationId xmlns:a16="http://schemas.microsoft.com/office/drawing/2014/main" id="{031CDFC9-FBE5-B562-0366-B5C19C11C50E}"/>
              </a:ext>
            </a:extLst>
          </p:cNvPr>
          <p:cNvSpPr>
            <a:spLocks noGrp="1"/>
          </p:cNvSpPr>
          <p:nvPr>
            <p:ph idx="1"/>
          </p:nvPr>
        </p:nvSpPr>
        <p:spPr>
          <a:xfrm>
            <a:off x="811033" y="1710919"/>
            <a:ext cx="3391480" cy="4140000"/>
          </a:xfrm>
        </p:spPr>
        <p:txBody>
          <a:bodyPr>
            <a:normAutofit/>
          </a:bodyPr>
          <a:lstStyle/>
          <a:p>
            <a:endParaRPr lang="fi-FI" sz="2000" dirty="0"/>
          </a:p>
        </p:txBody>
      </p:sp>
      <p:grpSp>
        <p:nvGrpSpPr>
          <p:cNvPr id="3" name="Group 4604">
            <a:extLst>
              <a:ext uri="{FF2B5EF4-FFF2-40B4-BE49-F238E27FC236}">
                <a16:creationId xmlns:a16="http://schemas.microsoft.com/office/drawing/2014/main" id="{A1D8CCF5-9D2E-B6F9-7A19-28330972719C}"/>
              </a:ext>
            </a:extLst>
          </p:cNvPr>
          <p:cNvGrpSpPr/>
          <p:nvPr/>
        </p:nvGrpSpPr>
        <p:grpSpPr>
          <a:xfrm>
            <a:off x="90308" y="717226"/>
            <a:ext cx="11957050" cy="5988689"/>
            <a:chOff x="0" y="0"/>
            <a:chExt cx="11957305" cy="5989317"/>
          </a:xfrm>
        </p:grpSpPr>
        <p:sp>
          <p:nvSpPr>
            <p:cNvPr id="6" name="Rectangle 539">
              <a:extLst>
                <a:ext uri="{FF2B5EF4-FFF2-40B4-BE49-F238E27FC236}">
                  <a16:creationId xmlns:a16="http://schemas.microsoft.com/office/drawing/2014/main" id="{C5387402-ED37-F101-4365-4D6409DC74DA}"/>
                </a:ext>
              </a:extLst>
            </p:cNvPr>
            <p:cNvSpPr/>
            <p:nvPr/>
          </p:nvSpPr>
          <p:spPr>
            <a:xfrm>
              <a:off x="967435" y="52888"/>
              <a:ext cx="1177626" cy="324777"/>
            </a:xfrm>
            <a:prstGeom prst="rect">
              <a:avLst/>
            </a:prstGeom>
            <a:ln>
              <a:noFill/>
            </a:ln>
          </p:spPr>
          <p:txBody>
            <a:bodyPr vert="horz" lIns="0" tIns="0" rIns="0" bIns="0" rtlCol="0">
              <a:noAutofit/>
            </a:bodyPr>
            <a:lstStyle/>
            <a:p>
              <a:pPr>
                <a:lnSpc>
                  <a:spcPct val="107000"/>
                </a:lnSpc>
                <a:spcAft>
                  <a:spcPts val="800"/>
                </a:spcAft>
              </a:pPr>
              <a:r>
                <a:rPr lang="fi-FI" sz="2000" kern="100">
                  <a:solidFill>
                    <a:srgbClr val="000000"/>
                  </a:solidFill>
                  <a:effectLst/>
                  <a:latin typeface="Trebuchet MS" panose="020B0603020202020204" pitchFamily="34" charset="0"/>
                  <a:ea typeface="Trebuchet MS" panose="020B0603020202020204" pitchFamily="34" charset="0"/>
                  <a:cs typeface="Trebuchet MS" panose="020B0603020202020204" pitchFamily="34" charset="0"/>
                </a:rPr>
                <a:t>osassa. </a:t>
              </a:r>
              <a:endParaRPr lang="fi-FI" sz="1100" kern="100">
                <a:solidFill>
                  <a:srgbClr val="000000"/>
                </a:solidFill>
                <a:effectLst/>
                <a:latin typeface="Calibri" panose="020F0502020204030204" pitchFamily="34" charset="0"/>
                <a:ea typeface="Calibri" panose="020F0502020204030204" pitchFamily="34" charset="0"/>
              </a:endParaRPr>
            </a:p>
          </p:txBody>
        </p:sp>
        <p:pic>
          <p:nvPicPr>
            <p:cNvPr id="8" name="Picture 541">
              <a:extLst>
                <a:ext uri="{FF2B5EF4-FFF2-40B4-BE49-F238E27FC236}">
                  <a16:creationId xmlns:a16="http://schemas.microsoft.com/office/drawing/2014/main" id="{156AF2F4-656B-001D-6AAC-61FDD5301B78}"/>
                </a:ext>
              </a:extLst>
            </p:cNvPr>
            <p:cNvPicPr/>
            <p:nvPr/>
          </p:nvPicPr>
          <p:blipFill>
            <a:blip r:embed="rId2"/>
            <a:stretch>
              <a:fillRect/>
            </a:stretch>
          </p:blipFill>
          <p:spPr>
            <a:xfrm>
              <a:off x="0" y="377952"/>
              <a:ext cx="5536692" cy="3477768"/>
            </a:xfrm>
            <a:prstGeom prst="rect">
              <a:avLst/>
            </a:prstGeom>
          </p:spPr>
        </p:pic>
        <p:pic>
          <p:nvPicPr>
            <p:cNvPr id="9" name="Picture 543">
              <a:extLst>
                <a:ext uri="{FF2B5EF4-FFF2-40B4-BE49-F238E27FC236}">
                  <a16:creationId xmlns:a16="http://schemas.microsoft.com/office/drawing/2014/main" id="{EFB6B942-66ED-BF18-0C34-737F78EE7BA3}"/>
                </a:ext>
              </a:extLst>
            </p:cNvPr>
            <p:cNvPicPr/>
            <p:nvPr/>
          </p:nvPicPr>
          <p:blipFill>
            <a:blip r:embed="rId3"/>
            <a:stretch>
              <a:fillRect/>
            </a:stretch>
          </p:blipFill>
          <p:spPr>
            <a:xfrm>
              <a:off x="6801612" y="0"/>
              <a:ext cx="5155693" cy="3668268"/>
            </a:xfrm>
            <a:prstGeom prst="rect">
              <a:avLst/>
            </a:prstGeom>
          </p:spPr>
        </p:pic>
        <p:pic>
          <p:nvPicPr>
            <p:cNvPr id="10" name="Picture 545">
              <a:extLst>
                <a:ext uri="{FF2B5EF4-FFF2-40B4-BE49-F238E27FC236}">
                  <a16:creationId xmlns:a16="http://schemas.microsoft.com/office/drawing/2014/main" id="{00BD85AA-CA31-05C1-57C8-E1B18FF6F26E}"/>
                </a:ext>
              </a:extLst>
            </p:cNvPr>
            <p:cNvPicPr/>
            <p:nvPr/>
          </p:nvPicPr>
          <p:blipFill>
            <a:blip r:embed="rId4"/>
            <a:stretch>
              <a:fillRect/>
            </a:stretch>
          </p:blipFill>
          <p:spPr>
            <a:xfrm>
              <a:off x="4945381" y="2766057"/>
              <a:ext cx="2775204" cy="3223260"/>
            </a:xfrm>
            <a:prstGeom prst="rect">
              <a:avLst/>
            </a:prstGeom>
          </p:spPr>
        </p:pic>
      </p:grpSp>
    </p:spTree>
    <p:extLst>
      <p:ext uri="{BB962C8B-B14F-4D97-AF65-F5344CB8AC3E}">
        <p14:creationId xmlns:p14="http://schemas.microsoft.com/office/powerpoint/2010/main" val="4755698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04DC4F8-4B49-C70B-0555-8F95E8104F05}"/>
              </a:ext>
            </a:extLst>
          </p:cNvPr>
          <p:cNvSpPr>
            <a:spLocks noGrp="1"/>
          </p:cNvSpPr>
          <p:nvPr>
            <p:ph type="ctrTitle"/>
          </p:nvPr>
        </p:nvSpPr>
        <p:spPr/>
        <p:txBody>
          <a:bodyPr/>
          <a:lstStyle/>
          <a:p>
            <a:r>
              <a:rPr lang="fi-FI" dirty="0"/>
              <a:t>Sahan alueen kauppa</a:t>
            </a:r>
            <a:br>
              <a:rPr lang="fi-FI" dirty="0"/>
            </a:br>
            <a:r>
              <a:rPr lang="fi-FI" dirty="0"/>
              <a:t>3.3.2025</a:t>
            </a:r>
          </a:p>
        </p:txBody>
      </p:sp>
      <p:sp>
        <p:nvSpPr>
          <p:cNvPr id="3" name="Alaotsikko 2">
            <a:extLst>
              <a:ext uri="{FF2B5EF4-FFF2-40B4-BE49-F238E27FC236}">
                <a16:creationId xmlns:a16="http://schemas.microsoft.com/office/drawing/2014/main" id="{C1DBD565-C10B-B142-181C-2F7E9A3F3F78}"/>
              </a:ext>
            </a:extLst>
          </p:cNvPr>
          <p:cNvSpPr>
            <a:spLocks noGrp="1"/>
          </p:cNvSpPr>
          <p:nvPr>
            <p:ph type="subTitle" idx="1"/>
          </p:nvPr>
        </p:nvSpPr>
        <p:spPr/>
        <p:txBody>
          <a:bodyPr/>
          <a:lstStyle/>
          <a:p>
            <a:endParaRPr lang="fi-FI" dirty="0"/>
          </a:p>
        </p:txBody>
      </p:sp>
    </p:spTree>
    <p:extLst>
      <p:ext uri="{BB962C8B-B14F-4D97-AF65-F5344CB8AC3E}">
        <p14:creationId xmlns:p14="http://schemas.microsoft.com/office/powerpoint/2010/main" val="2807420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BC7F5-953F-B2D7-B659-DFE74B19E054}"/>
            </a:ext>
          </a:extLst>
        </p:cNvPr>
        <p:cNvGrpSpPr/>
        <p:nvPr/>
      </p:nvGrpSpPr>
      <p:grpSpPr>
        <a:xfrm>
          <a:off x="0" y="0"/>
          <a:ext cx="0" cy="0"/>
          <a:chOff x="0" y="0"/>
          <a:chExt cx="0" cy="0"/>
        </a:xfrm>
      </p:grpSpPr>
      <p:sp>
        <p:nvSpPr>
          <p:cNvPr id="3" name="Tekstin paikkamerkki 2">
            <a:extLst>
              <a:ext uri="{FF2B5EF4-FFF2-40B4-BE49-F238E27FC236}">
                <a16:creationId xmlns:a16="http://schemas.microsoft.com/office/drawing/2014/main" id="{EB3FE1F5-04E3-9C2D-D6C5-9F15A33C586D}"/>
              </a:ext>
            </a:extLst>
          </p:cNvPr>
          <p:cNvSpPr>
            <a:spLocks noGrp="1"/>
          </p:cNvSpPr>
          <p:nvPr>
            <p:ph type="body" idx="1"/>
          </p:nvPr>
        </p:nvSpPr>
        <p:spPr>
          <a:xfrm>
            <a:off x="733527" y="-315766"/>
            <a:ext cx="10515600" cy="961291"/>
          </a:xfrm>
        </p:spPr>
        <p:txBody>
          <a:bodyPr>
            <a:normAutofit/>
          </a:bodyPr>
          <a:lstStyle/>
          <a:p>
            <a:r>
              <a:rPr lang="fi-FI" sz="2400" b="1" i="0" dirty="0">
                <a:solidFill>
                  <a:srgbClr val="000000"/>
                </a:solidFill>
                <a:effectLst/>
                <a:latin typeface="calibri" panose="020F0502020204030204" pitchFamily="34" charset="0"/>
              </a:rPr>
              <a:t>Sotepisteen vuokrasopimus</a:t>
            </a:r>
          </a:p>
        </p:txBody>
      </p:sp>
      <p:pic>
        <p:nvPicPr>
          <p:cNvPr id="2" name="Picture 479">
            <a:extLst>
              <a:ext uri="{FF2B5EF4-FFF2-40B4-BE49-F238E27FC236}">
                <a16:creationId xmlns:a16="http://schemas.microsoft.com/office/drawing/2014/main" id="{18B22CBB-6BB3-A67F-C826-67357A69567B}"/>
              </a:ext>
            </a:extLst>
          </p:cNvPr>
          <p:cNvPicPr/>
          <p:nvPr/>
        </p:nvPicPr>
        <p:blipFill>
          <a:blip r:embed="rId3"/>
          <a:stretch>
            <a:fillRect/>
          </a:stretch>
        </p:blipFill>
        <p:spPr>
          <a:xfrm>
            <a:off x="733527" y="570271"/>
            <a:ext cx="11104512" cy="5948515"/>
          </a:xfrm>
          <a:prstGeom prst="rect">
            <a:avLst/>
          </a:prstGeom>
        </p:spPr>
      </p:pic>
    </p:spTree>
    <p:extLst>
      <p:ext uri="{BB962C8B-B14F-4D97-AF65-F5344CB8AC3E}">
        <p14:creationId xmlns:p14="http://schemas.microsoft.com/office/powerpoint/2010/main" val="40674658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4D262-1199-D9F5-E99F-90F77D5A1799}"/>
            </a:ext>
          </a:extLst>
        </p:cNvPr>
        <p:cNvGrpSpPr/>
        <p:nvPr/>
      </p:nvGrpSpPr>
      <p:grpSpPr>
        <a:xfrm>
          <a:off x="0" y="0"/>
          <a:ext cx="0" cy="0"/>
          <a:chOff x="0" y="0"/>
          <a:chExt cx="0" cy="0"/>
        </a:xfrm>
      </p:grpSpPr>
      <p:sp>
        <p:nvSpPr>
          <p:cNvPr id="3" name="Tekstin paikkamerkki 2">
            <a:extLst>
              <a:ext uri="{FF2B5EF4-FFF2-40B4-BE49-F238E27FC236}">
                <a16:creationId xmlns:a16="http://schemas.microsoft.com/office/drawing/2014/main" id="{F7B77069-E49D-2C75-9A77-2DB84105758F}"/>
              </a:ext>
            </a:extLst>
          </p:cNvPr>
          <p:cNvSpPr>
            <a:spLocks noGrp="1"/>
          </p:cNvSpPr>
          <p:nvPr>
            <p:ph type="body" idx="1"/>
          </p:nvPr>
        </p:nvSpPr>
        <p:spPr>
          <a:xfrm>
            <a:off x="733528" y="-276436"/>
            <a:ext cx="10515600" cy="961291"/>
          </a:xfrm>
        </p:spPr>
        <p:txBody>
          <a:bodyPr>
            <a:normAutofit/>
          </a:bodyPr>
          <a:lstStyle/>
          <a:p>
            <a:r>
              <a:rPr lang="fi-FI" sz="2400" b="1" i="0" dirty="0">
                <a:solidFill>
                  <a:srgbClr val="000000"/>
                </a:solidFill>
                <a:effectLst/>
                <a:latin typeface="calibri" panose="020F0502020204030204" pitchFamily="34" charset="0"/>
              </a:rPr>
              <a:t>Sotepisteen vuokrasopimus</a:t>
            </a:r>
          </a:p>
        </p:txBody>
      </p:sp>
      <p:pic>
        <p:nvPicPr>
          <p:cNvPr id="4" name="Kuva 3" descr="Kuva, joka sisältää kohteen teksti, diagrammi, kartta, Suunnitelma&#10;&#10;Tekoälyn generoima sisältö voi olla virheellistä.">
            <a:extLst>
              <a:ext uri="{FF2B5EF4-FFF2-40B4-BE49-F238E27FC236}">
                <a16:creationId xmlns:a16="http://schemas.microsoft.com/office/drawing/2014/main" id="{E720C10F-C1E8-2FA9-024C-1F5EAC6B0BEC}"/>
              </a:ext>
            </a:extLst>
          </p:cNvPr>
          <p:cNvPicPr>
            <a:picLocks noChangeAspect="1"/>
          </p:cNvPicPr>
          <p:nvPr/>
        </p:nvPicPr>
        <p:blipFill>
          <a:blip r:embed="rId3"/>
          <a:stretch>
            <a:fillRect/>
          </a:stretch>
        </p:blipFill>
        <p:spPr>
          <a:xfrm>
            <a:off x="831850" y="821415"/>
            <a:ext cx="10318956" cy="6341385"/>
          </a:xfrm>
          <a:prstGeom prst="rect">
            <a:avLst/>
          </a:prstGeom>
        </p:spPr>
      </p:pic>
    </p:spTree>
    <p:extLst>
      <p:ext uri="{BB962C8B-B14F-4D97-AF65-F5344CB8AC3E}">
        <p14:creationId xmlns:p14="http://schemas.microsoft.com/office/powerpoint/2010/main" val="33097324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62E86-856A-A353-B47F-C6D8A2C5EB5C}"/>
            </a:ext>
          </a:extLst>
        </p:cNvPr>
        <p:cNvGrpSpPr/>
        <p:nvPr/>
      </p:nvGrpSpPr>
      <p:grpSpPr>
        <a:xfrm>
          <a:off x="0" y="0"/>
          <a:ext cx="0" cy="0"/>
          <a:chOff x="0" y="0"/>
          <a:chExt cx="0" cy="0"/>
        </a:xfrm>
      </p:grpSpPr>
      <p:sp>
        <p:nvSpPr>
          <p:cNvPr id="3" name="Tekstin paikkamerkki 2">
            <a:extLst>
              <a:ext uri="{FF2B5EF4-FFF2-40B4-BE49-F238E27FC236}">
                <a16:creationId xmlns:a16="http://schemas.microsoft.com/office/drawing/2014/main" id="{1514C20A-844D-FECA-2203-E58047085CBB}"/>
              </a:ext>
            </a:extLst>
          </p:cNvPr>
          <p:cNvSpPr>
            <a:spLocks noGrp="1"/>
          </p:cNvSpPr>
          <p:nvPr>
            <p:ph type="body" idx="1"/>
          </p:nvPr>
        </p:nvSpPr>
        <p:spPr/>
        <p:txBody>
          <a:bodyPr>
            <a:normAutofit/>
          </a:bodyPr>
          <a:lstStyle/>
          <a:p>
            <a:r>
              <a:rPr lang="fi-FI" sz="2400" b="1" i="0" dirty="0">
                <a:solidFill>
                  <a:srgbClr val="000000"/>
                </a:solidFill>
                <a:effectLst/>
                <a:latin typeface="calibri" panose="020F0502020204030204" pitchFamily="34" charset="0"/>
              </a:rPr>
              <a:t>Sotepisteen vuokrasopimus</a:t>
            </a:r>
          </a:p>
        </p:txBody>
      </p:sp>
      <p:sp>
        <p:nvSpPr>
          <p:cNvPr id="5" name="Tekstiruutu 4">
            <a:extLst>
              <a:ext uri="{FF2B5EF4-FFF2-40B4-BE49-F238E27FC236}">
                <a16:creationId xmlns:a16="http://schemas.microsoft.com/office/drawing/2014/main" id="{A990F64B-7FDA-2C22-7AA5-F80BCD4C1EE4}"/>
              </a:ext>
            </a:extLst>
          </p:cNvPr>
          <p:cNvSpPr txBox="1"/>
          <p:nvPr/>
        </p:nvSpPr>
        <p:spPr>
          <a:xfrm>
            <a:off x="831850" y="1716080"/>
            <a:ext cx="7974812" cy="1754326"/>
          </a:xfrm>
          <a:prstGeom prst="rect">
            <a:avLst/>
          </a:prstGeom>
          <a:noFill/>
        </p:spPr>
        <p:txBody>
          <a:bodyPr wrap="none" rtlCol="0">
            <a:spAutoFit/>
          </a:bodyPr>
          <a:lstStyle/>
          <a:p>
            <a:pPr algn="l" fontAlgn="base">
              <a:buNone/>
            </a:pPr>
            <a:r>
              <a:rPr lang="fi-FI" sz="1800" b="0" i="0" dirty="0">
                <a:solidFill>
                  <a:srgbClr val="000000"/>
                </a:solidFill>
                <a:effectLst/>
                <a:latin typeface="Aptos Display" panose="020B0004020202020204" pitchFamily="34" charset="0"/>
              </a:rPr>
              <a:t>Sotepisteen tilat eivät ihan tule riittämään tällä kokoonpanolla.</a:t>
            </a:r>
          </a:p>
          <a:p>
            <a:pPr algn="l" fontAlgn="base">
              <a:buNone/>
            </a:pPr>
            <a:r>
              <a:rPr lang="fi-FI" sz="1800" b="0" i="0" dirty="0">
                <a:solidFill>
                  <a:srgbClr val="000000"/>
                </a:solidFill>
                <a:effectLst/>
                <a:latin typeface="Aptos Display" panose="020B0004020202020204" pitchFamily="34" charset="0"/>
              </a:rPr>
              <a:t>Olisimme halukkaita ottamaan tilaa lisää seuraavasti, lisätilaa noin 54 htm</a:t>
            </a:r>
            <a:r>
              <a:rPr lang="fi-FI" sz="1800" b="0" i="0" baseline="30000" dirty="0">
                <a:solidFill>
                  <a:srgbClr val="000000"/>
                </a:solidFill>
                <a:effectLst/>
                <a:latin typeface="Aptos Display" panose="020B0004020202020204" pitchFamily="34" charset="0"/>
              </a:rPr>
              <a:t>2 </a:t>
            </a:r>
            <a:r>
              <a:rPr lang="fi-FI" sz="1800" b="0" i="0" dirty="0">
                <a:solidFill>
                  <a:srgbClr val="000000"/>
                </a:solidFill>
                <a:effectLst/>
                <a:latin typeface="Aptos Display" panose="020B0004020202020204" pitchFamily="34" charset="0"/>
              </a:rPr>
              <a:t>.</a:t>
            </a:r>
          </a:p>
          <a:p>
            <a:pPr algn="l" fontAlgn="base">
              <a:buNone/>
            </a:pPr>
            <a:endParaRPr lang="fi-FI" sz="1800" b="0" i="0" dirty="0">
              <a:solidFill>
                <a:srgbClr val="000000"/>
              </a:solidFill>
              <a:effectLst/>
              <a:latin typeface="Aptos Display" panose="020B0004020202020204" pitchFamily="34" charset="0"/>
            </a:endParaRPr>
          </a:p>
          <a:p>
            <a:pPr algn="l" fontAlgn="base"/>
            <a:r>
              <a:rPr lang="fi-FI" sz="1800" b="0" i="0" dirty="0">
                <a:solidFill>
                  <a:srgbClr val="000000"/>
                </a:solidFill>
                <a:effectLst/>
                <a:latin typeface="Aptos Display" panose="020B0004020202020204" pitchFamily="34" charset="0"/>
              </a:rPr>
              <a:t>Teemme sopimusliitteen uudelleen alkamaan 1.2.2025 ja tiloja yhteensä 352 htm</a:t>
            </a:r>
            <a:r>
              <a:rPr lang="fi-FI" sz="1800" b="0" i="0" baseline="30000" dirty="0">
                <a:solidFill>
                  <a:srgbClr val="000000"/>
                </a:solidFill>
                <a:effectLst/>
                <a:latin typeface="Aptos Display" panose="020B0004020202020204" pitchFamily="34" charset="0"/>
              </a:rPr>
              <a:t>2 </a:t>
            </a:r>
            <a:r>
              <a:rPr lang="fi-FI" sz="1800" b="0" i="0" dirty="0">
                <a:solidFill>
                  <a:srgbClr val="000000"/>
                </a:solidFill>
                <a:effectLst/>
                <a:latin typeface="Aptos Display" panose="020B0004020202020204" pitchFamily="34" charset="0"/>
              </a:rPr>
              <a:t>.</a:t>
            </a:r>
          </a:p>
          <a:p>
            <a:endParaRPr lang="fi-FI" dirty="0">
              <a:solidFill>
                <a:srgbClr val="242424"/>
              </a:solidFill>
              <a:latin typeface="Aptos" panose="020B0004020202020204" pitchFamily="34" charset="0"/>
            </a:endParaRPr>
          </a:p>
          <a:p>
            <a:pPr algn="l"/>
            <a:endParaRPr lang="fi-FI" dirty="0">
              <a:solidFill>
                <a:srgbClr val="242424"/>
              </a:solidFill>
              <a:latin typeface="Aptos" panose="020B0004020202020204" pitchFamily="34" charset="0"/>
            </a:endParaRPr>
          </a:p>
        </p:txBody>
      </p:sp>
    </p:spTree>
    <p:extLst>
      <p:ext uri="{BB962C8B-B14F-4D97-AF65-F5344CB8AC3E}">
        <p14:creationId xmlns:p14="http://schemas.microsoft.com/office/powerpoint/2010/main" val="10606297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AC891-A187-F751-0B0F-BA69A457172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FC7A01E-1B86-5356-4786-67E562B8EA24}"/>
              </a:ext>
            </a:extLst>
          </p:cNvPr>
          <p:cNvSpPr>
            <a:spLocks noGrp="1"/>
          </p:cNvSpPr>
          <p:nvPr>
            <p:ph type="title"/>
          </p:nvPr>
        </p:nvSpPr>
        <p:spPr>
          <a:xfrm>
            <a:off x="365320" y="1690688"/>
            <a:ext cx="10019652" cy="5167312"/>
          </a:xfrm>
        </p:spPr>
        <p:txBody>
          <a:bodyPr>
            <a:normAutofit/>
          </a:bodyPr>
          <a:lstStyle/>
          <a:p>
            <a:pPr marL="1656080" indent="-1656080" algn="ctr"/>
            <a:r>
              <a:rPr lang="fi-FI" dirty="0"/>
              <a:t>      Yhteistoimintaneuvottelujen toimenpideohjelma </a:t>
            </a:r>
            <a:br>
              <a:rPr lang="fi-FI" dirty="0"/>
            </a:br>
            <a:r>
              <a:rPr lang="fi-FI" dirty="0"/>
              <a:t>2025 – 2027</a:t>
            </a:r>
          </a:p>
        </p:txBody>
      </p:sp>
      <p:sp>
        <p:nvSpPr>
          <p:cNvPr id="4" name="Slide Number Placeholder 3">
            <a:extLst>
              <a:ext uri="{FF2B5EF4-FFF2-40B4-BE49-F238E27FC236}">
                <a16:creationId xmlns:a16="http://schemas.microsoft.com/office/drawing/2014/main" id="{369F91CE-DD3D-9A8C-6AC7-2866AB7C3AD6}"/>
              </a:ext>
            </a:extLst>
          </p:cNvPr>
          <p:cNvSpPr>
            <a:spLocks noGrp="1"/>
          </p:cNvSpPr>
          <p:nvPr>
            <p:ph type="sldNum" sz="quarter" idx="10"/>
          </p:nvPr>
        </p:nvSpPr>
        <p:spPr/>
        <p:txBody>
          <a:bodyPr/>
          <a:lstStyle/>
          <a:p>
            <a:fld id="{C5FB1059-60CE-CC4A-BAC5-DF1877C21BDD}" type="slidenum">
              <a:rPr lang="fi-FI" smtClean="0"/>
              <a:t>23</a:t>
            </a:fld>
            <a:endParaRPr lang="fi-FI" dirty="0"/>
          </a:p>
        </p:txBody>
      </p:sp>
    </p:spTree>
    <p:extLst>
      <p:ext uri="{BB962C8B-B14F-4D97-AF65-F5344CB8AC3E}">
        <p14:creationId xmlns:p14="http://schemas.microsoft.com/office/powerpoint/2010/main" val="20962468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11591-BC97-9206-4F4B-F239078F1DFA}"/>
            </a:ext>
          </a:extLst>
        </p:cNvPr>
        <p:cNvGrpSpPr/>
        <p:nvPr/>
      </p:nvGrpSpPr>
      <p:grpSpPr>
        <a:xfrm>
          <a:off x="0" y="0"/>
          <a:ext cx="0" cy="0"/>
          <a:chOff x="0" y="0"/>
          <a:chExt cx="0" cy="0"/>
        </a:xfrm>
      </p:grpSpPr>
      <p:sp>
        <p:nvSpPr>
          <p:cNvPr id="3" name="Tekstin paikkamerkki 2">
            <a:extLst>
              <a:ext uri="{FF2B5EF4-FFF2-40B4-BE49-F238E27FC236}">
                <a16:creationId xmlns:a16="http://schemas.microsoft.com/office/drawing/2014/main" id="{E7BD2107-A4F0-898C-97E4-D071B533836E}"/>
              </a:ext>
            </a:extLst>
          </p:cNvPr>
          <p:cNvSpPr>
            <a:spLocks noGrp="1"/>
          </p:cNvSpPr>
          <p:nvPr>
            <p:ph type="body" idx="1"/>
          </p:nvPr>
        </p:nvSpPr>
        <p:spPr/>
        <p:txBody>
          <a:bodyPr>
            <a:normAutofit fontScale="85000" lnSpcReduction="20000"/>
          </a:bodyPr>
          <a:lstStyle/>
          <a:p>
            <a:r>
              <a:rPr lang="fi-FI" sz="2400" b="0" i="0" dirty="0">
                <a:solidFill>
                  <a:srgbClr val="333333"/>
                </a:solidFill>
                <a:effectLst/>
                <a:latin typeface="calibri" panose="020F0502020204030204" pitchFamily="34" charset="0"/>
              </a:rPr>
              <a:t>Talouden tasapainotustarve, mennyt ja </a:t>
            </a:r>
            <a:r>
              <a:rPr lang="fi-FI" dirty="0">
                <a:solidFill>
                  <a:srgbClr val="333333"/>
                </a:solidFill>
                <a:latin typeface="calibri" panose="020F0502020204030204" pitchFamily="34" charset="0"/>
              </a:rPr>
              <a:t>vahvistamaton</a:t>
            </a:r>
            <a:r>
              <a:rPr lang="fi-FI" sz="2400" b="0" i="0" dirty="0">
                <a:solidFill>
                  <a:srgbClr val="333333"/>
                </a:solidFill>
                <a:effectLst/>
                <a:latin typeface="calibri" panose="020F0502020204030204" pitchFamily="34" charset="0"/>
              </a:rPr>
              <a:t> 2024</a:t>
            </a:r>
          </a:p>
          <a:p>
            <a:r>
              <a:rPr lang="fi-FI" dirty="0">
                <a:solidFill>
                  <a:srgbClr val="333333"/>
                </a:solidFill>
                <a:latin typeface="calibri" panose="020F0502020204030204" pitchFamily="34" charset="0"/>
              </a:rPr>
              <a:t>Tilinpäätökset 2021 – 2024 (myös 2024 vahvistamaton)</a:t>
            </a:r>
            <a:endParaRPr lang="fi-FI" sz="2400" b="1" i="0" dirty="0">
              <a:solidFill>
                <a:srgbClr val="000000"/>
              </a:solidFill>
              <a:effectLst/>
              <a:latin typeface="calibri" panose="020F0502020204030204" pitchFamily="34" charset="0"/>
            </a:endParaRPr>
          </a:p>
        </p:txBody>
      </p:sp>
      <p:sp>
        <p:nvSpPr>
          <p:cNvPr id="5" name="Tekstiruutu 4">
            <a:extLst>
              <a:ext uri="{FF2B5EF4-FFF2-40B4-BE49-F238E27FC236}">
                <a16:creationId xmlns:a16="http://schemas.microsoft.com/office/drawing/2014/main" id="{AE406625-5375-AED6-6FC8-CFE8F23D76F8}"/>
              </a:ext>
            </a:extLst>
          </p:cNvPr>
          <p:cNvSpPr txBox="1"/>
          <p:nvPr/>
        </p:nvSpPr>
        <p:spPr>
          <a:xfrm>
            <a:off x="346658" y="1930684"/>
            <a:ext cx="11955517" cy="12711172"/>
          </a:xfrm>
          <a:prstGeom prst="rect">
            <a:avLst/>
          </a:prstGeom>
          <a:noFill/>
        </p:spPr>
        <p:txBody>
          <a:bodyPr wrap="none" rtlCol="0">
            <a:spAutoFit/>
          </a:bodyPr>
          <a:lstStyle/>
          <a:p>
            <a:pPr algn="l"/>
            <a:endParaRPr lang="fi-FI" sz="2000" dirty="0"/>
          </a:p>
          <a:p>
            <a:pPr algn="l"/>
            <a:r>
              <a:rPr lang="fi-FI" sz="2000" b="1" i="0" dirty="0">
                <a:solidFill>
                  <a:srgbClr val="333333"/>
                </a:solidFill>
                <a:effectLst/>
                <a:latin typeface="calibri" panose="020F0502020204030204" pitchFamily="34" charset="0"/>
              </a:rPr>
              <a:t>Tilinpäätökset		2020		2021		2022		2023		2024 (ei </a:t>
            </a:r>
            <a:r>
              <a:rPr lang="fi-FI" sz="2000" b="1" i="0" dirty="0" err="1">
                <a:solidFill>
                  <a:srgbClr val="333333"/>
                </a:solidFill>
                <a:effectLst/>
                <a:latin typeface="calibri" panose="020F0502020204030204" pitchFamily="34" charset="0"/>
              </a:rPr>
              <a:t>vahvis</a:t>
            </a:r>
            <a:r>
              <a:rPr lang="fi-FI" sz="2000" b="1" i="0" dirty="0">
                <a:solidFill>
                  <a:srgbClr val="333333"/>
                </a:solidFill>
                <a:effectLst/>
                <a:latin typeface="calibri" panose="020F0502020204030204" pitchFamily="34" charset="0"/>
              </a:rPr>
              <a:t>.)</a:t>
            </a:r>
          </a:p>
          <a:p>
            <a:pPr algn="l"/>
            <a:r>
              <a:rPr lang="fi-FI" sz="2000" dirty="0">
                <a:solidFill>
                  <a:srgbClr val="333333"/>
                </a:solidFill>
                <a:latin typeface="calibri" panose="020F0502020204030204" pitchFamily="34" charset="0"/>
              </a:rPr>
              <a:t> - toimintatuotot		  3 798 726,05	  4 093 405,77	  4 435 251,03	  3 857 397,67	    3 658 089,28</a:t>
            </a:r>
          </a:p>
          <a:p>
            <a:pPr algn="l"/>
            <a:r>
              <a:rPr lang="fi-FI" sz="2000" dirty="0">
                <a:solidFill>
                  <a:srgbClr val="333333"/>
                </a:solidFill>
                <a:latin typeface="calibri" panose="020F0502020204030204" pitchFamily="34" charset="0"/>
              </a:rPr>
              <a:t> - toimintakulut		25 017 059,93	26 055 179,75    - 27 773 108,95    - 12 855 264,58	- 12 211 168,19</a:t>
            </a:r>
          </a:p>
          <a:p>
            <a:pPr algn="l"/>
            <a:r>
              <a:rPr lang="fi-FI" sz="2000" dirty="0">
                <a:solidFill>
                  <a:srgbClr val="333333"/>
                </a:solidFill>
                <a:latin typeface="calibri" panose="020F0502020204030204" pitchFamily="34" charset="0"/>
              </a:rPr>
              <a:t> - toimintakate	              - 21 218 333,88    - 21 961 773,98    - 23 337 857,92	- 8 997 866,91	  - 8 553 078,91</a:t>
            </a:r>
          </a:p>
          <a:p>
            <a:pPr algn="l"/>
            <a:r>
              <a:rPr lang="fi-FI" sz="2000" dirty="0">
                <a:solidFill>
                  <a:srgbClr val="333333"/>
                </a:solidFill>
                <a:latin typeface="calibri" panose="020F0502020204030204" pitchFamily="34" charset="0"/>
              </a:rPr>
              <a:t> - verotulot		11 296 636,72	13 033 773,80	12 645 051,45	  6 700 444,60	    8 215 221,31 </a:t>
            </a:r>
          </a:p>
          <a:p>
            <a:pPr algn="l"/>
            <a:r>
              <a:rPr lang="fi-FI" sz="2000" dirty="0">
                <a:solidFill>
                  <a:srgbClr val="333333"/>
                </a:solidFill>
                <a:latin typeface="calibri" panose="020F0502020204030204" pitchFamily="34" charset="0"/>
              </a:rPr>
              <a:t> - valtionosuudet		12 248 384,00	11 757 629,00	11 344 699,00	  1 452 381,00	    2 443 980,00</a:t>
            </a:r>
          </a:p>
          <a:p>
            <a:pPr algn="l"/>
            <a:r>
              <a:rPr lang="fi-FI" sz="2000" dirty="0">
                <a:solidFill>
                  <a:srgbClr val="333333"/>
                </a:solidFill>
                <a:latin typeface="calibri" panose="020F0502020204030204" pitchFamily="34" charset="0"/>
              </a:rPr>
              <a:t> - rahoitustuotot ja –menot       30 060,43	      114 556,63	      165 376,14	     130 273,83                31 728,16</a:t>
            </a:r>
          </a:p>
          <a:p>
            <a:pPr algn="l"/>
            <a:r>
              <a:rPr lang="fi-FI" sz="2000" dirty="0">
                <a:solidFill>
                  <a:srgbClr val="333333"/>
                </a:solidFill>
                <a:latin typeface="calibri" panose="020F0502020204030204" pitchFamily="34" charset="0"/>
              </a:rPr>
              <a:t> - vuosikate		   2 356 747,27	   2 944 185,45	      817 268,67	   - 714 767,48	    2 137 850,56</a:t>
            </a:r>
          </a:p>
          <a:p>
            <a:pPr algn="l"/>
            <a:r>
              <a:rPr lang="fi-FI" sz="2000" dirty="0">
                <a:solidFill>
                  <a:srgbClr val="333333"/>
                </a:solidFill>
                <a:latin typeface="calibri" panose="020F0502020204030204" pitchFamily="34" charset="0"/>
              </a:rPr>
              <a:t> - poistot		 - 1 337 126,48	 - 1 229 373,25      - 1 257 461,88	- 1 371 978,23	    1 436 487,30</a:t>
            </a:r>
          </a:p>
          <a:p>
            <a:pPr algn="l"/>
            <a:r>
              <a:rPr lang="fi-FI" sz="2000" b="1" dirty="0">
                <a:solidFill>
                  <a:srgbClr val="FF0000"/>
                </a:solidFill>
                <a:latin typeface="calibri" panose="020F0502020204030204" pitchFamily="34" charset="0"/>
              </a:rPr>
              <a:t> - tilikauden tulos	   1 019 620,79	   1 714 812,20	    - 440 193,21	- 2 086 745,71	       701 363,26 </a:t>
            </a:r>
          </a:p>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b="0" i="0" dirty="0">
              <a:solidFill>
                <a:srgbClr val="333333"/>
              </a:solidFill>
              <a:effectLst/>
              <a:latin typeface="calibri" panose="020F0502020204030204" pitchFamily="34" charset="0"/>
            </a:endParaRPr>
          </a:p>
          <a:p>
            <a:pPr algn="l"/>
            <a:endParaRPr lang="fi-FI" sz="2000" b="0" i="0" dirty="0">
              <a:solidFill>
                <a:srgbClr val="333333"/>
              </a:solidFill>
              <a:effectLst/>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000000"/>
              </a:solidFill>
              <a:latin typeface="Times New Roman" panose="02020603050405020304" pitchFamily="18" charset="0"/>
            </a:endParaRPr>
          </a:p>
          <a:p>
            <a:pPr algn="l"/>
            <a:endParaRPr lang="fi-FI" sz="2000" dirty="0">
              <a:solidFill>
                <a:srgbClr val="000000"/>
              </a:solidFill>
              <a:latin typeface="Times New Roman" panose="02020603050405020304" pitchFamily="18" charset="0"/>
            </a:endParaRPr>
          </a:p>
          <a:p>
            <a:pPr algn="l"/>
            <a:endParaRPr lang="fi-FI" sz="2000" dirty="0">
              <a:solidFill>
                <a:srgbClr val="333333"/>
              </a:solidFill>
              <a:latin typeface="calibri" panose="020F0502020204030204" pitchFamily="34" charset="0"/>
            </a:endParaRPr>
          </a:p>
          <a:p>
            <a:pPr algn="l"/>
            <a:endParaRPr lang="fi-FI" sz="2000" b="0" i="0" dirty="0">
              <a:solidFill>
                <a:srgbClr val="333333"/>
              </a:solidFill>
              <a:effectLst/>
              <a:latin typeface="calibri" panose="020F0502020204030204" pitchFamily="34" charset="0"/>
            </a:endParaRPr>
          </a:p>
        </p:txBody>
      </p:sp>
    </p:spTree>
    <p:extLst>
      <p:ext uri="{BB962C8B-B14F-4D97-AF65-F5344CB8AC3E}">
        <p14:creationId xmlns:p14="http://schemas.microsoft.com/office/powerpoint/2010/main" val="31575142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62485C-1B05-BFFE-F98D-F261A0FABB01}"/>
            </a:ext>
          </a:extLst>
        </p:cNvPr>
        <p:cNvGrpSpPr/>
        <p:nvPr/>
      </p:nvGrpSpPr>
      <p:grpSpPr>
        <a:xfrm>
          <a:off x="0" y="0"/>
          <a:ext cx="0" cy="0"/>
          <a:chOff x="0" y="0"/>
          <a:chExt cx="0" cy="0"/>
        </a:xfrm>
      </p:grpSpPr>
      <p:sp>
        <p:nvSpPr>
          <p:cNvPr id="3" name="Tekstin paikkamerkki 2">
            <a:extLst>
              <a:ext uri="{FF2B5EF4-FFF2-40B4-BE49-F238E27FC236}">
                <a16:creationId xmlns:a16="http://schemas.microsoft.com/office/drawing/2014/main" id="{18AA6128-ED04-CC65-D6C0-4AA4C936B2C5}"/>
              </a:ext>
            </a:extLst>
          </p:cNvPr>
          <p:cNvSpPr>
            <a:spLocks noGrp="1"/>
          </p:cNvSpPr>
          <p:nvPr>
            <p:ph type="body" idx="1"/>
          </p:nvPr>
        </p:nvSpPr>
        <p:spPr/>
        <p:txBody>
          <a:bodyPr>
            <a:normAutofit fontScale="85000" lnSpcReduction="20000"/>
          </a:bodyPr>
          <a:lstStyle/>
          <a:p>
            <a:r>
              <a:rPr lang="fi-FI" sz="2400" b="0" i="0" dirty="0">
                <a:solidFill>
                  <a:srgbClr val="333333"/>
                </a:solidFill>
                <a:effectLst/>
                <a:latin typeface="calibri" panose="020F0502020204030204" pitchFamily="34" charset="0"/>
              </a:rPr>
              <a:t>Talouden tasapainotustarve, mennyt ja 2024 vahvistamaton</a:t>
            </a:r>
          </a:p>
          <a:p>
            <a:r>
              <a:rPr lang="fi-FI" dirty="0">
                <a:solidFill>
                  <a:srgbClr val="333333"/>
                </a:solidFill>
                <a:latin typeface="calibri" panose="020F0502020204030204" pitchFamily="34" charset="0"/>
              </a:rPr>
              <a:t>Tase, vastattavaa ja vastaavaa, osia kokonaisuudesta (vuosi 2024 vahvistamaton)</a:t>
            </a:r>
            <a:endParaRPr lang="fi-FI" sz="2400" b="1" i="0" dirty="0">
              <a:solidFill>
                <a:srgbClr val="000000"/>
              </a:solidFill>
              <a:effectLst/>
              <a:latin typeface="calibri" panose="020F0502020204030204" pitchFamily="34" charset="0"/>
            </a:endParaRPr>
          </a:p>
        </p:txBody>
      </p:sp>
      <p:sp>
        <p:nvSpPr>
          <p:cNvPr id="5" name="Tekstiruutu 4">
            <a:extLst>
              <a:ext uri="{FF2B5EF4-FFF2-40B4-BE49-F238E27FC236}">
                <a16:creationId xmlns:a16="http://schemas.microsoft.com/office/drawing/2014/main" id="{52761BDE-78CB-E161-3794-CC5E76AF7184}"/>
              </a:ext>
            </a:extLst>
          </p:cNvPr>
          <p:cNvSpPr txBox="1"/>
          <p:nvPr/>
        </p:nvSpPr>
        <p:spPr>
          <a:xfrm>
            <a:off x="355988" y="1706749"/>
            <a:ext cx="12006700" cy="7478970"/>
          </a:xfrm>
          <a:prstGeom prst="rect">
            <a:avLst/>
          </a:prstGeom>
          <a:noFill/>
        </p:spPr>
        <p:txBody>
          <a:bodyPr wrap="square" rtlCol="0">
            <a:spAutoFit/>
          </a:bodyPr>
          <a:lstStyle/>
          <a:p>
            <a:pPr algn="l"/>
            <a:r>
              <a:rPr lang="fi-FI" sz="2000" dirty="0"/>
              <a:t>			</a:t>
            </a:r>
            <a:r>
              <a:rPr lang="fi-FI" sz="2000" b="1" dirty="0"/>
              <a:t>2020		2021		2022		2023		2024 (ei </a:t>
            </a:r>
            <a:r>
              <a:rPr lang="fi-FI" sz="2000" b="1" dirty="0" err="1"/>
              <a:t>vahv</a:t>
            </a:r>
            <a:r>
              <a:rPr lang="fi-FI" sz="2000" b="1" dirty="0"/>
              <a:t>.)</a:t>
            </a:r>
          </a:p>
          <a:p>
            <a:pPr algn="l"/>
            <a:r>
              <a:rPr lang="fi-FI" sz="2000" b="1" dirty="0">
                <a:solidFill>
                  <a:srgbClr val="333333"/>
                </a:solidFill>
                <a:latin typeface="calibri" panose="020F0502020204030204" pitchFamily="34" charset="0"/>
              </a:rPr>
              <a:t>Tase, vastattavaa</a:t>
            </a:r>
          </a:p>
          <a:p>
            <a:pPr algn="l"/>
            <a:r>
              <a:rPr lang="fi-FI" sz="2000" dirty="0">
                <a:solidFill>
                  <a:srgbClr val="333333"/>
                </a:solidFill>
                <a:latin typeface="calibri" panose="020F0502020204030204" pitchFamily="34" charset="0"/>
              </a:rPr>
              <a:t> - oma pääoma		19 908 215,81	21 623 028,01	21 064 608,95	17 251 625,04	17 952 988,30 </a:t>
            </a:r>
          </a:p>
          <a:p>
            <a:pPr algn="l"/>
            <a:r>
              <a:rPr lang="fi-FI" sz="2000" dirty="0">
                <a:solidFill>
                  <a:srgbClr val="333333"/>
                </a:solidFill>
                <a:latin typeface="calibri" panose="020F0502020204030204" pitchFamily="34" charset="0"/>
              </a:rPr>
              <a:t> - </a:t>
            </a:r>
            <a:r>
              <a:rPr lang="fi-FI" sz="2000" b="1" dirty="0">
                <a:solidFill>
                  <a:srgbClr val="FF0000"/>
                </a:solidFill>
                <a:latin typeface="calibri" panose="020F0502020204030204" pitchFamily="34" charset="0"/>
              </a:rPr>
              <a:t>vieras pääoma		  6 417 608,63	  6 184 834,43	  6 387 439,02	  6 554 499,96	  7 027 255,54</a:t>
            </a:r>
          </a:p>
          <a:p>
            <a:pPr algn="l"/>
            <a:r>
              <a:rPr lang="fi-FI" sz="2000" b="1" dirty="0">
                <a:solidFill>
                  <a:srgbClr val="FF0000"/>
                </a:solidFill>
                <a:latin typeface="calibri" panose="020F0502020204030204" pitchFamily="34" charset="0"/>
              </a:rPr>
              <a:t>   (vieraan pääoman eli lainan määrä kasvanut kolmessa vuodessa lähes 900 000 euroa)</a:t>
            </a:r>
            <a:r>
              <a:rPr lang="fi-FI" sz="2000" dirty="0">
                <a:solidFill>
                  <a:srgbClr val="333333"/>
                </a:solidFill>
                <a:latin typeface="calibri" panose="020F0502020204030204" pitchFamily="34" charset="0"/>
              </a:rPr>
              <a:t>   </a:t>
            </a:r>
          </a:p>
          <a:p>
            <a:pPr algn="l"/>
            <a:endParaRPr lang="fi-FI" sz="2000" dirty="0">
              <a:solidFill>
                <a:srgbClr val="333333"/>
              </a:solidFill>
              <a:latin typeface="calibri" panose="020F0502020204030204" pitchFamily="34" charset="0"/>
            </a:endParaRPr>
          </a:p>
          <a:p>
            <a:pPr algn="l"/>
            <a:r>
              <a:rPr lang="fi-FI" sz="2000" b="1" dirty="0">
                <a:solidFill>
                  <a:srgbClr val="333333"/>
                </a:solidFill>
                <a:latin typeface="calibri" panose="020F0502020204030204" pitchFamily="34" charset="0"/>
              </a:rPr>
              <a:t>Tase, vastaavaa</a:t>
            </a:r>
          </a:p>
          <a:p>
            <a:pPr algn="l"/>
            <a:r>
              <a:rPr lang="fi-FI" sz="2000" dirty="0">
                <a:solidFill>
                  <a:srgbClr val="333333"/>
                </a:solidFill>
                <a:latin typeface="calibri" panose="020F0502020204030204" pitchFamily="34" charset="0"/>
              </a:rPr>
              <a:t> - aineettomat </a:t>
            </a:r>
            <a:r>
              <a:rPr lang="fi-FI" sz="2000" dirty="0" err="1">
                <a:solidFill>
                  <a:srgbClr val="333333"/>
                </a:solidFill>
                <a:latin typeface="calibri" panose="020F0502020204030204" pitchFamily="34" charset="0"/>
              </a:rPr>
              <a:t>hyöd</a:t>
            </a:r>
            <a:r>
              <a:rPr lang="fi-FI" sz="2000" dirty="0">
                <a:solidFill>
                  <a:srgbClr val="333333"/>
                </a:solidFill>
                <a:latin typeface="calibri" panose="020F0502020204030204" pitchFamily="34" charset="0"/>
              </a:rPr>
              <a:t>.	        88 173,93	        49 385,62	     130 055,09	        74 569,49	       34 630,31</a:t>
            </a:r>
          </a:p>
          <a:p>
            <a:pPr algn="l"/>
            <a:r>
              <a:rPr lang="fi-FI" sz="2000" dirty="0">
                <a:solidFill>
                  <a:srgbClr val="333333"/>
                </a:solidFill>
                <a:latin typeface="calibri" panose="020F0502020204030204" pitchFamily="34" charset="0"/>
              </a:rPr>
              <a:t> - aineelliset </a:t>
            </a:r>
            <a:r>
              <a:rPr lang="fi-FI" sz="2000" dirty="0" err="1">
                <a:solidFill>
                  <a:srgbClr val="333333"/>
                </a:solidFill>
                <a:latin typeface="calibri" panose="020F0502020204030204" pitchFamily="34" charset="0"/>
              </a:rPr>
              <a:t>hyöd</a:t>
            </a:r>
            <a:r>
              <a:rPr lang="fi-FI" sz="2000" dirty="0">
                <a:solidFill>
                  <a:srgbClr val="333333"/>
                </a:solidFill>
                <a:latin typeface="calibri" panose="020F0502020204030204" pitchFamily="34" charset="0"/>
              </a:rPr>
              <a:t>,.	16 711 065,27	16 405 526,75	16 854 154,20	18 057 194,17	18 598 122,11</a:t>
            </a:r>
          </a:p>
          <a:p>
            <a:pPr algn="l"/>
            <a:r>
              <a:rPr lang="fi-FI" sz="2000" dirty="0">
                <a:solidFill>
                  <a:srgbClr val="333333"/>
                </a:solidFill>
                <a:latin typeface="calibri" panose="020F0502020204030204" pitchFamily="34" charset="0"/>
              </a:rPr>
              <a:t> - sijoitukset		  3 407 099,34	  3 492 177,22	  3 152 302,20	  1 440 457,15	  1 334 148,64</a:t>
            </a:r>
          </a:p>
          <a:p>
            <a:pPr algn="l"/>
            <a:endParaRPr lang="fi-FI" sz="2000" dirty="0">
              <a:solidFill>
                <a:srgbClr val="333333"/>
              </a:solidFill>
              <a:latin typeface="calibri" panose="020F0502020204030204" pitchFamily="34" charset="0"/>
            </a:endParaRPr>
          </a:p>
          <a:p>
            <a:pPr algn="l"/>
            <a:r>
              <a:rPr lang="fi-FI" sz="2000" dirty="0">
                <a:solidFill>
                  <a:srgbClr val="333333"/>
                </a:solidFill>
                <a:latin typeface="calibri" panose="020F0502020204030204" pitchFamily="34" charset="0"/>
              </a:rPr>
              <a:t> - </a:t>
            </a:r>
            <a:r>
              <a:rPr lang="fi-FI" sz="2000" dirty="0" err="1">
                <a:solidFill>
                  <a:srgbClr val="333333"/>
                </a:solidFill>
                <a:latin typeface="calibri" panose="020F0502020204030204" pitchFamily="34" charset="0"/>
              </a:rPr>
              <a:t>pitkäaik</a:t>
            </a:r>
            <a:r>
              <a:rPr lang="fi-FI" sz="2000" dirty="0">
                <a:solidFill>
                  <a:srgbClr val="333333"/>
                </a:solidFill>
                <a:latin typeface="calibri" panose="020F0502020204030204" pitchFamily="34" charset="0"/>
              </a:rPr>
              <a:t>. </a:t>
            </a:r>
            <a:r>
              <a:rPr lang="fi-FI" sz="2000" dirty="0" err="1">
                <a:solidFill>
                  <a:srgbClr val="333333"/>
                </a:solidFill>
                <a:latin typeface="calibri" panose="020F0502020204030204" pitchFamily="34" charset="0"/>
              </a:rPr>
              <a:t>saam</a:t>
            </a:r>
            <a:r>
              <a:rPr lang="fi-FI" sz="2000" dirty="0">
                <a:solidFill>
                  <a:srgbClr val="333333"/>
                </a:solidFill>
                <a:latin typeface="calibri" panose="020F0502020204030204" pitchFamily="34" charset="0"/>
              </a:rPr>
              <a:t>.		2 502 446,23	2 233 814,14	2 140 605,71	1 848 887,57	1 596 897,57</a:t>
            </a:r>
          </a:p>
          <a:p>
            <a:pPr algn="l"/>
            <a:r>
              <a:rPr lang="fi-FI" sz="2000" dirty="0">
                <a:solidFill>
                  <a:srgbClr val="333333"/>
                </a:solidFill>
                <a:latin typeface="calibri" panose="020F0502020204030204" pitchFamily="34" charset="0"/>
              </a:rPr>
              <a:t> - </a:t>
            </a:r>
            <a:r>
              <a:rPr lang="fi-FI" sz="2000" dirty="0" err="1">
                <a:solidFill>
                  <a:srgbClr val="333333"/>
                </a:solidFill>
                <a:latin typeface="calibri" panose="020F0502020204030204" pitchFamily="34" charset="0"/>
              </a:rPr>
              <a:t>lyhytaik</a:t>
            </a:r>
            <a:r>
              <a:rPr lang="fi-FI" sz="2000" dirty="0">
                <a:solidFill>
                  <a:srgbClr val="333333"/>
                </a:solidFill>
                <a:latin typeface="calibri" panose="020F0502020204030204" pitchFamily="34" charset="0"/>
              </a:rPr>
              <a:t>. </a:t>
            </a:r>
            <a:r>
              <a:rPr lang="fi-FI" sz="2000" dirty="0" err="1">
                <a:solidFill>
                  <a:srgbClr val="333333"/>
                </a:solidFill>
                <a:latin typeface="calibri" panose="020F0502020204030204" pitchFamily="34" charset="0"/>
              </a:rPr>
              <a:t>saam</a:t>
            </a:r>
            <a:r>
              <a:rPr lang="fi-FI" sz="2000" dirty="0">
                <a:solidFill>
                  <a:srgbClr val="333333"/>
                </a:solidFill>
                <a:latin typeface="calibri" panose="020F0502020204030204" pitchFamily="34" charset="0"/>
              </a:rPr>
              <a:t>. 		1 195 425,65	1 487 187,60	2 193 194,35	1 304 370,90	1 912 653,81</a:t>
            </a:r>
          </a:p>
          <a:p>
            <a:pPr algn="l"/>
            <a:r>
              <a:rPr lang="fi-FI" sz="2000" dirty="0">
                <a:solidFill>
                  <a:srgbClr val="333333"/>
                </a:solidFill>
                <a:latin typeface="calibri" panose="020F0502020204030204" pitchFamily="34" charset="0"/>
              </a:rPr>
              <a:t> - </a:t>
            </a:r>
            <a:r>
              <a:rPr lang="fi-FI" sz="2000" b="1" dirty="0">
                <a:solidFill>
                  <a:srgbClr val="FF0000"/>
                </a:solidFill>
                <a:latin typeface="calibri" panose="020F0502020204030204" pitchFamily="34" charset="0"/>
              </a:rPr>
              <a:t>rahat ja </a:t>
            </a:r>
            <a:r>
              <a:rPr lang="fi-FI" sz="2000" b="1" dirty="0" err="1">
                <a:solidFill>
                  <a:srgbClr val="FF0000"/>
                </a:solidFill>
                <a:latin typeface="calibri" panose="020F0502020204030204" pitchFamily="34" charset="0"/>
              </a:rPr>
              <a:t>pankkis</a:t>
            </a:r>
            <a:r>
              <a:rPr lang="fi-FI" sz="2000" b="1" dirty="0">
                <a:solidFill>
                  <a:srgbClr val="FF0000"/>
                </a:solidFill>
                <a:latin typeface="calibri" panose="020F0502020204030204" pitchFamily="34" charset="0"/>
              </a:rPr>
              <a:t>.	2 350 635,09	4 121 002, 15	2 926 704,25	   997 993,82 	1 392 804,68</a:t>
            </a:r>
          </a:p>
          <a:p>
            <a:pPr algn="l"/>
            <a:r>
              <a:rPr lang="fi-FI" sz="2000" b="1" dirty="0">
                <a:solidFill>
                  <a:srgbClr val="FF0000"/>
                </a:solidFill>
                <a:latin typeface="calibri" panose="020F0502020204030204" pitchFamily="34" charset="0"/>
              </a:rPr>
              <a:t>   (vuoden 2024 rahat ja pankkisaamiset sisältää 1 300 000 euroa lainaa kassan riittävyydeksi)</a:t>
            </a:r>
          </a:p>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000000"/>
              </a:solidFill>
              <a:latin typeface="Times New Roman" panose="02020603050405020304" pitchFamily="18" charset="0"/>
            </a:endParaRPr>
          </a:p>
          <a:p>
            <a:pPr algn="l"/>
            <a:endParaRPr lang="fi-FI" sz="2000" dirty="0">
              <a:solidFill>
                <a:srgbClr val="000000"/>
              </a:solidFill>
              <a:latin typeface="Times New Roman" panose="02020603050405020304" pitchFamily="18" charset="0"/>
            </a:endParaRPr>
          </a:p>
          <a:p>
            <a:pPr algn="l"/>
            <a:endParaRPr lang="fi-FI" sz="2000" dirty="0">
              <a:solidFill>
                <a:srgbClr val="333333"/>
              </a:solidFill>
              <a:latin typeface="calibri" panose="020F0502020204030204" pitchFamily="34" charset="0"/>
            </a:endParaRPr>
          </a:p>
          <a:p>
            <a:pPr algn="l"/>
            <a:endParaRPr lang="fi-FI" sz="2000" b="0" i="0" dirty="0">
              <a:solidFill>
                <a:srgbClr val="333333"/>
              </a:solidFill>
              <a:effectLst/>
              <a:latin typeface="calibri" panose="020F0502020204030204" pitchFamily="34" charset="0"/>
            </a:endParaRPr>
          </a:p>
        </p:txBody>
      </p:sp>
    </p:spTree>
    <p:extLst>
      <p:ext uri="{BB962C8B-B14F-4D97-AF65-F5344CB8AC3E}">
        <p14:creationId xmlns:p14="http://schemas.microsoft.com/office/powerpoint/2010/main" val="17698457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90D52-448A-C0FB-5C7D-BB749DA1E395}"/>
            </a:ext>
          </a:extLst>
        </p:cNvPr>
        <p:cNvGrpSpPr/>
        <p:nvPr/>
      </p:nvGrpSpPr>
      <p:grpSpPr>
        <a:xfrm>
          <a:off x="0" y="0"/>
          <a:ext cx="0" cy="0"/>
          <a:chOff x="0" y="0"/>
          <a:chExt cx="0" cy="0"/>
        </a:xfrm>
      </p:grpSpPr>
      <p:sp>
        <p:nvSpPr>
          <p:cNvPr id="3" name="Tekstin paikkamerkki 2">
            <a:extLst>
              <a:ext uri="{FF2B5EF4-FFF2-40B4-BE49-F238E27FC236}">
                <a16:creationId xmlns:a16="http://schemas.microsoft.com/office/drawing/2014/main" id="{A60A85E0-D4D5-72E9-BCF0-B0020A79289F}"/>
              </a:ext>
            </a:extLst>
          </p:cNvPr>
          <p:cNvSpPr>
            <a:spLocks noGrp="1"/>
          </p:cNvSpPr>
          <p:nvPr>
            <p:ph type="body" idx="1"/>
          </p:nvPr>
        </p:nvSpPr>
        <p:spPr/>
        <p:txBody>
          <a:bodyPr>
            <a:normAutofit fontScale="85000" lnSpcReduction="20000"/>
          </a:bodyPr>
          <a:lstStyle/>
          <a:p>
            <a:r>
              <a:rPr lang="fi-FI" sz="2400" b="0" i="0" dirty="0">
                <a:solidFill>
                  <a:srgbClr val="333333"/>
                </a:solidFill>
                <a:effectLst/>
                <a:latin typeface="calibri" panose="020F0502020204030204" pitchFamily="34" charset="0"/>
              </a:rPr>
              <a:t>Talouden tasapainotustarve, tulevat muutokset</a:t>
            </a:r>
          </a:p>
          <a:p>
            <a:r>
              <a:rPr lang="fi-FI" sz="2400" b="0" i="0" dirty="0">
                <a:solidFill>
                  <a:srgbClr val="333333"/>
                </a:solidFill>
                <a:effectLst/>
                <a:latin typeface="calibri" panose="020F0502020204030204" pitchFamily="34" charset="0"/>
              </a:rPr>
              <a:t>Kiinteistöyhtiöt, verot ja valtionosuudet</a:t>
            </a:r>
          </a:p>
        </p:txBody>
      </p:sp>
      <p:sp>
        <p:nvSpPr>
          <p:cNvPr id="5" name="Tekstiruutu 4">
            <a:extLst>
              <a:ext uri="{FF2B5EF4-FFF2-40B4-BE49-F238E27FC236}">
                <a16:creationId xmlns:a16="http://schemas.microsoft.com/office/drawing/2014/main" id="{7536036D-951D-2F5E-145C-4ABB8C2D27D1}"/>
              </a:ext>
            </a:extLst>
          </p:cNvPr>
          <p:cNvSpPr txBox="1"/>
          <p:nvPr/>
        </p:nvSpPr>
        <p:spPr>
          <a:xfrm>
            <a:off x="831850" y="1669427"/>
            <a:ext cx="10787440" cy="8402300"/>
          </a:xfrm>
          <a:prstGeom prst="rect">
            <a:avLst/>
          </a:prstGeom>
          <a:noFill/>
        </p:spPr>
        <p:txBody>
          <a:bodyPr wrap="none" rtlCol="0">
            <a:spAutoFit/>
          </a:bodyPr>
          <a:lstStyle/>
          <a:p>
            <a:pPr algn="l"/>
            <a:r>
              <a:rPr lang="fi-FI" sz="2000" dirty="0">
                <a:solidFill>
                  <a:srgbClr val="333333"/>
                </a:solidFill>
                <a:latin typeface="calibri" panose="020F0502020204030204" pitchFamily="34" charset="0"/>
              </a:rPr>
              <a:t> - toimintatuotoissa on mukana vuokratuloja, kun kunta on vuokrannut tilojaan eri toimijoille</a:t>
            </a:r>
          </a:p>
          <a:p>
            <a:pPr algn="l"/>
            <a:endParaRPr lang="fi-FI" sz="2000" dirty="0">
              <a:solidFill>
                <a:srgbClr val="333333"/>
              </a:solidFill>
              <a:latin typeface="calibri" panose="020F0502020204030204" pitchFamily="34" charset="0"/>
            </a:endParaRPr>
          </a:p>
          <a:p>
            <a:pPr algn="l"/>
            <a:r>
              <a:rPr lang="fi-FI" sz="2000" dirty="0">
                <a:solidFill>
                  <a:srgbClr val="333333"/>
                </a:solidFill>
                <a:latin typeface="calibri" panose="020F0502020204030204" pitchFamily="34" charset="0"/>
              </a:rPr>
              <a:t> - hyvinvointialue on aiemmin vuokrannut tiloja siten, että terveysasemalta oli vuokrattu tiloja</a:t>
            </a:r>
          </a:p>
          <a:p>
            <a:pPr algn="l"/>
            <a:r>
              <a:rPr lang="fi-FI" sz="2000" dirty="0">
                <a:solidFill>
                  <a:srgbClr val="333333"/>
                </a:solidFill>
                <a:latin typeface="calibri" panose="020F0502020204030204" pitchFamily="34" charset="0"/>
              </a:rPr>
              <a:t>    noin 700-800 neliötä, uusien sopimusten perusteella vuokrattavaksi tulee noin 300 neliötä</a:t>
            </a:r>
          </a:p>
          <a:p>
            <a:pPr algn="l"/>
            <a:endParaRPr lang="fi-FI" sz="2000" dirty="0">
              <a:solidFill>
                <a:srgbClr val="333333"/>
              </a:solidFill>
              <a:latin typeface="calibri" panose="020F0502020204030204" pitchFamily="34" charset="0"/>
            </a:endParaRPr>
          </a:p>
          <a:p>
            <a:pPr algn="l"/>
            <a:r>
              <a:rPr lang="fi-FI" sz="2000" dirty="0">
                <a:solidFill>
                  <a:srgbClr val="333333"/>
                </a:solidFill>
                <a:latin typeface="calibri" panose="020F0502020204030204" pitchFamily="34" charset="0"/>
              </a:rPr>
              <a:t> - vuoden 2026 alusta </a:t>
            </a:r>
            <a:r>
              <a:rPr lang="fi-FI" sz="2000" b="1" dirty="0">
                <a:solidFill>
                  <a:srgbClr val="333333"/>
                </a:solidFill>
                <a:latin typeface="calibri" panose="020F0502020204030204" pitchFamily="34" charset="0"/>
              </a:rPr>
              <a:t>hyvinvointialueen tilat tulee siirtää kiinteistöyhtiöön</a:t>
            </a:r>
            <a:r>
              <a:rPr lang="fi-FI" sz="2000" dirty="0">
                <a:solidFill>
                  <a:srgbClr val="333333"/>
                </a:solidFill>
                <a:latin typeface="calibri" panose="020F0502020204030204" pitchFamily="34" charset="0"/>
              </a:rPr>
              <a:t>, jolloin toimintatuotot</a:t>
            </a:r>
          </a:p>
          <a:p>
            <a:pPr algn="l"/>
            <a:r>
              <a:rPr lang="fi-FI" sz="2000" dirty="0">
                <a:solidFill>
                  <a:srgbClr val="333333"/>
                </a:solidFill>
                <a:latin typeface="calibri" panose="020F0502020204030204" pitchFamily="34" charset="0"/>
              </a:rPr>
              <a:t>    tulevat siirtymään kiinteistöyhtiöön</a:t>
            </a:r>
          </a:p>
          <a:p>
            <a:pPr algn="l"/>
            <a:endParaRPr lang="fi-FI" sz="2000" dirty="0">
              <a:solidFill>
                <a:srgbClr val="333333"/>
              </a:solidFill>
              <a:latin typeface="calibri" panose="020F0502020204030204" pitchFamily="34" charset="0"/>
            </a:endParaRPr>
          </a:p>
          <a:p>
            <a:pPr algn="l"/>
            <a:r>
              <a:rPr lang="fi-FI" sz="2000" dirty="0">
                <a:solidFill>
                  <a:srgbClr val="333333"/>
                </a:solidFill>
                <a:latin typeface="calibri" panose="020F0502020204030204" pitchFamily="34" charset="0"/>
              </a:rPr>
              <a:t> - samoin edessä on ainakin </a:t>
            </a:r>
            <a:r>
              <a:rPr lang="fi-FI" sz="2000" b="1" dirty="0">
                <a:solidFill>
                  <a:srgbClr val="333333"/>
                </a:solidFill>
                <a:latin typeface="calibri" panose="020F0502020204030204" pitchFamily="34" charset="0"/>
              </a:rPr>
              <a:t>osan teollisuuskiinteistöjen siirtäminen kiinteistöyhtiöön</a:t>
            </a:r>
            <a:r>
              <a:rPr lang="fi-FI" sz="2000" dirty="0">
                <a:solidFill>
                  <a:srgbClr val="333333"/>
                </a:solidFill>
                <a:latin typeface="calibri" panose="020F0502020204030204" pitchFamily="34" charset="0"/>
              </a:rPr>
              <a:t>, jolloin myös</a:t>
            </a:r>
          </a:p>
          <a:p>
            <a:pPr algn="l"/>
            <a:r>
              <a:rPr lang="fi-FI" sz="2000" dirty="0">
                <a:solidFill>
                  <a:srgbClr val="333333"/>
                </a:solidFill>
                <a:latin typeface="calibri" panose="020F0502020204030204" pitchFamily="34" charset="0"/>
              </a:rPr>
              <a:t>    nämä toimintatuotot tulevat siirtymään kiinteistöyhtiöön vuoden 2026 alusta</a:t>
            </a:r>
          </a:p>
          <a:p>
            <a:pPr algn="l"/>
            <a:endParaRPr lang="fi-FI" sz="2000" dirty="0">
              <a:solidFill>
                <a:srgbClr val="333333"/>
              </a:solidFill>
              <a:latin typeface="calibri" panose="020F0502020204030204" pitchFamily="34" charset="0"/>
            </a:endParaRPr>
          </a:p>
          <a:p>
            <a:pPr algn="l"/>
            <a:r>
              <a:rPr lang="fi-FI" sz="2000" dirty="0">
                <a:solidFill>
                  <a:srgbClr val="333333"/>
                </a:solidFill>
                <a:latin typeface="calibri" panose="020F0502020204030204" pitchFamily="34" charset="0"/>
              </a:rPr>
              <a:t> - Metsä </a:t>
            </a:r>
            <a:r>
              <a:rPr lang="fi-FI" sz="2000" dirty="0" err="1">
                <a:solidFill>
                  <a:srgbClr val="333333"/>
                </a:solidFill>
                <a:latin typeface="calibri" panose="020F0502020204030204" pitchFamily="34" charset="0"/>
              </a:rPr>
              <a:t>Fibren</a:t>
            </a:r>
            <a:r>
              <a:rPr lang="fi-FI" sz="2000" dirty="0">
                <a:solidFill>
                  <a:srgbClr val="333333"/>
                </a:solidFill>
                <a:latin typeface="calibri" panose="020F0502020204030204" pitchFamily="34" charset="0"/>
              </a:rPr>
              <a:t> siirtyminen pois Merikarvialta tarkoittaa, että yhteisöverojen tuotot tulevat vaiheittain</a:t>
            </a:r>
          </a:p>
          <a:p>
            <a:pPr algn="l"/>
            <a:r>
              <a:rPr lang="fi-FI" sz="2000" dirty="0">
                <a:solidFill>
                  <a:srgbClr val="333333"/>
                </a:solidFill>
                <a:latin typeface="calibri" panose="020F0502020204030204" pitchFamily="34" charset="0"/>
              </a:rPr>
              <a:t>    poistumaan vuoteen 2027 mennessä (yhteisövero vuodelta 2024: 152 500 euroa)</a:t>
            </a:r>
          </a:p>
          <a:p>
            <a:pPr algn="l"/>
            <a:endParaRPr lang="fi-FI" sz="2000" dirty="0">
              <a:solidFill>
                <a:srgbClr val="333333"/>
              </a:solidFill>
              <a:latin typeface="calibri" panose="020F0502020204030204" pitchFamily="34" charset="0"/>
            </a:endParaRPr>
          </a:p>
          <a:p>
            <a:pPr algn="l"/>
            <a:r>
              <a:rPr lang="fi-FI" sz="2000" dirty="0">
                <a:solidFill>
                  <a:srgbClr val="333333"/>
                </a:solidFill>
                <a:latin typeface="calibri" panose="020F0502020204030204" pitchFamily="34" charset="0"/>
              </a:rPr>
              <a:t> - </a:t>
            </a:r>
            <a:r>
              <a:rPr lang="fi-FI" sz="2000" b="1" dirty="0">
                <a:solidFill>
                  <a:srgbClr val="333333"/>
                </a:solidFill>
                <a:latin typeface="calibri" panose="020F0502020204030204" pitchFamily="34" charset="0"/>
              </a:rPr>
              <a:t>vuoden 2025 verotuloennuste laskenut talousarviostamme 443 000 euroa </a:t>
            </a:r>
            <a:r>
              <a:rPr lang="fi-FI" sz="2000" dirty="0">
                <a:solidFill>
                  <a:srgbClr val="333333"/>
                </a:solidFill>
                <a:latin typeface="calibri" panose="020F0502020204030204" pitchFamily="34" charset="0"/>
              </a:rPr>
              <a:t>(tieto tuli 4.2.2025)</a:t>
            </a:r>
          </a:p>
          <a:p>
            <a:pPr algn="l"/>
            <a:endParaRPr lang="fi-FI" sz="2000" dirty="0">
              <a:solidFill>
                <a:srgbClr val="333333"/>
              </a:solidFill>
              <a:latin typeface="calibri" panose="020F0502020204030204" pitchFamily="34" charset="0"/>
            </a:endParaRPr>
          </a:p>
          <a:p>
            <a:pPr algn="l"/>
            <a:r>
              <a:rPr lang="fi-FI" sz="2000" dirty="0">
                <a:solidFill>
                  <a:srgbClr val="333333"/>
                </a:solidFill>
                <a:latin typeface="calibri" panose="020F0502020204030204" pitchFamily="34" charset="0"/>
              </a:rPr>
              <a:t> - valtionosuusuudistus tulossa</a:t>
            </a:r>
          </a:p>
          <a:p>
            <a:pPr algn="l"/>
            <a:r>
              <a:rPr lang="fi-FI" sz="2000" dirty="0">
                <a:solidFill>
                  <a:srgbClr val="333333"/>
                </a:solidFill>
                <a:latin typeface="calibri" panose="020F0502020204030204" pitchFamily="34" charset="0"/>
              </a:rPr>
              <a:t> </a:t>
            </a:r>
          </a:p>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000000"/>
              </a:solidFill>
              <a:latin typeface="Times New Roman" panose="02020603050405020304" pitchFamily="18" charset="0"/>
            </a:endParaRPr>
          </a:p>
          <a:p>
            <a:pPr algn="l"/>
            <a:endParaRPr lang="fi-FI" sz="2000" dirty="0">
              <a:solidFill>
                <a:srgbClr val="000000"/>
              </a:solidFill>
              <a:latin typeface="Times New Roman" panose="02020603050405020304" pitchFamily="18" charset="0"/>
            </a:endParaRPr>
          </a:p>
          <a:p>
            <a:pPr algn="l"/>
            <a:endParaRPr lang="fi-FI" sz="2000" dirty="0">
              <a:solidFill>
                <a:srgbClr val="333333"/>
              </a:solidFill>
              <a:latin typeface="calibri" panose="020F0502020204030204" pitchFamily="34" charset="0"/>
            </a:endParaRPr>
          </a:p>
          <a:p>
            <a:pPr algn="l"/>
            <a:endParaRPr lang="fi-FI" sz="2000" b="0" i="0" dirty="0">
              <a:solidFill>
                <a:srgbClr val="333333"/>
              </a:solidFill>
              <a:effectLst/>
              <a:latin typeface="calibri" panose="020F0502020204030204" pitchFamily="34" charset="0"/>
            </a:endParaRPr>
          </a:p>
        </p:txBody>
      </p:sp>
    </p:spTree>
    <p:extLst>
      <p:ext uri="{BB962C8B-B14F-4D97-AF65-F5344CB8AC3E}">
        <p14:creationId xmlns:p14="http://schemas.microsoft.com/office/powerpoint/2010/main" val="26320891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15646-2449-B625-F198-ED87833DBED3}"/>
            </a:ext>
          </a:extLst>
        </p:cNvPr>
        <p:cNvGrpSpPr/>
        <p:nvPr/>
      </p:nvGrpSpPr>
      <p:grpSpPr>
        <a:xfrm>
          <a:off x="0" y="0"/>
          <a:ext cx="0" cy="0"/>
          <a:chOff x="0" y="0"/>
          <a:chExt cx="0" cy="0"/>
        </a:xfrm>
      </p:grpSpPr>
      <p:sp>
        <p:nvSpPr>
          <p:cNvPr id="3" name="Tekstin paikkamerkki 2">
            <a:extLst>
              <a:ext uri="{FF2B5EF4-FFF2-40B4-BE49-F238E27FC236}">
                <a16:creationId xmlns:a16="http://schemas.microsoft.com/office/drawing/2014/main" id="{3A7F5B53-FD19-AE36-14EF-F219C2673F20}"/>
              </a:ext>
            </a:extLst>
          </p:cNvPr>
          <p:cNvSpPr>
            <a:spLocks noGrp="1"/>
          </p:cNvSpPr>
          <p:nvPr>
            <p:ph type="body" idx="1"/>
          </p:nvPr>
        </p:nvSpPr>
        <p:spPr/>
        <p:txBody>
          <a:bodyPr>
            <a:normAutofit/>
          </a:bodyPr>
          <a:lstStyle/>
          <a:p>
            <a:r>
              <a:rPr lang="fi-FI" sz="2400" b="0" i="0" dirty="0">
                <a:effectLst/>
                <a:latin typeface="Arial" panose="020B0604020202020204" pitchFamily="34" charset="0"/>
              </a:rPr>
              <a:t>Neuvottelujen perusteet ja tavoitteet</a:t>
            </a:r>
            <a:endParaRPr lang="fi-FI" sz="2400" b="1" i="0" dirty="0">
              <a:solidFill>
                <a:srgbClr val="000000"/>
              </a:solidFill>
              <a:effectLst/>
              <a:latin typeface="calibri" panose="020F0502020204030204" pitchFamily="34" charset="0"/>
            </a:endParaRPr>
          </a:p>
        </p:txBody>
      </p:sp>
      <p:sp>
        <p:nvSpPr>
          <p:cNvPr id="5" name="Tekstiruutu 4">
            <a:extLst>
              <a:ext uri="{FF2B5EF4-FFF2-40B4-BE49-F238E27FC236}">
                <a16:creationId xmlns:a16="http://schemas.microsoft.com/office/drawing/2014/main" id="{34A277EE-66F7-1D22-6BF9-5DDC3E4802A9}"/>
              </a:ext>
            </a:extLst>
          </p:cNvPr>
          <p:cNvSpPr txBox="1"/>
          <p:nvPr/>
        </p:nvSpPr>
        <p:spPr>
          <a:xfrm>
            <a:off x="831850" y="1716080"/>
            <a:ext cx="11105284" cy="5632311"/>
          </a:xfrm>
          <a:prstGeom prst="rect">
            <a:avLst/>
          </a:prstGeom>
          <a:noFill/>
        </p:spPr>
        <p:txBody>
          <a:bodyPr wrap="none" rtlCol="0">
            <a:spAutoFit/>
          </a:bodyPr>
          <a:lstStyle/>
          <a:p>
            <a:pPr algn="l"/>
            <a:endParaRPr lang="fi-FI" sz="2000" dirty="0"/>
          </a:p>
          <a:p>
            <a:pPr algn="l"/>
            <a:r>
              <a:rPr lang="fi-FI" sz="2000" dirty="0">
                <a:solidFill>
                  <a:srgbClr val="333333"/>
                </a:solidFill>
                <a:latin typeface="calibri" panose="020F0502020204030204" pitchFamily="34" charset="0"/>
              </a:rPr>
              <a:t>Perusteet käsiteltiin edellisissä dioissa yksityiskohtaisemmin.</a:t>
            </a:r>
          </a:p>
          <a:p>
            <a:pPr algn="l"/>
            <a:endParaRPr lang="fi-FI" sz="2000" dirty="0">
              <a:solidFill>
                <a:srgbClr val="333333"/>
              </a:solidFill>
              <a:latin typeface="calibri" panose="020F0502020204030204" pitchFamily="34" charset="0"/>
            </a:endParaRPr>
          </a:p>
          <a:p>
            <a:pPr algn="l"/>
            <a:r>
              <a:rPr lang="fi-FI" sz="2000" dirty="0">
                <a:solidFill>
                  <a:srgbClr val="333333"/>
                </a:solidFill>
                <a:latin typeface="calibri" panose="020F0502020204030204" pitchFamily="34" charset="0"/>
              </a:rPr>
              <a:t>Lisäksi p</a:t>
            </a:r>
            <a:r>
              <a:rPr lang="fi-FI" sz="2000" b="0" i="0" dirty="0">
                <a:solidFill>
                  <a:srgbClr val="333333"/>
                </a:solidFill>
                <a:effectLst/>
                <a:latin typeface="calibri" panose="020F0502020204030204" pitchFamily="34" charset="0"/>
              </a:rPr>
              <a:t>eriaatteena on ollut, että </a:t>
            </a:r>
            <a:r>
              <a:rPr lang="fi-FI" sz="2000" b="1" i="0" dirty="0">
                <a:solidFill>
                  <a:srgbClr val="333333"/>
                </a:solidFill>
                <a:effectLst/>
                <a:latin typeface="calibri" panose="020F0502020204030204" pitchFamily="34" charset="0"/>
              </a:rPr>
              <a:t>veronkorotuksen verran haetaan myös muita sopeutuksia</a:t>
            </a:r>
            <a:r>
              <a:rPr lang="fi-FI" sz="2000" b="0" i="0" dirty="0">
                <a:solidFill>
                  <a:srgbClr val="333333"/>
                </a:solidFill>
                <a:effectLst/>
                <a:latin typeface="calibri" panose="020F0502020204030204" pitchFamily="34" charset="0"/>
              </a:rPr>
              <a:t>, joiden </a:t>
            </a:r>
          </a:p>
          <a:p>
            <a:pPr algn="l"/>
            <a:r>
              <a:rPr lang="fi-FI" sz="2000" b="0" i="0" dirty="0">
                <a:solidFill>
                  <a:srgbClr val="333333"/>
                </a:solidFill>
                <a:effectLst/>
                <a:latin typeface="calibri" panose="020F0502020204030204" pitchFamily="34" charset="0"/>
              </a:rPr>
              <a:t>suuruus on </a:t>
            </a:r>
            <a:r>
              <a:rPr lang="fi-FI" sz="2000" b="1" i="0" dirty="0">
                <a:solidFill>
                  <a:srgbClr val="333333"/>
                </a:solidFill>
                <a:effectLst/>
                <a:latin typeface="calibri" panose="020F0502020204030204" pitchFamily="34" charset="0"/>
              </a:rPr>
              <a:t>siis 504 000 euroa</a:t>
            </a:r>
            <a:r>
              <a:rPr lang="fi-FI" sz="2000" b="0" i="0" dirty="0">
                <a:solidFill>
                  <a:srgbClr val="333333"/>
                </a:solidFill>
                <a:effectLst/>
                <a:latin typeface="calibri" panose="020F0502020204030204" pitchFamily="34" charset="0"/>
              </a:rPr>
              <a:t>. Tämän saavuttaminen edellyttää tarkkaa suunnitelmaa ja sitoutumista </a:t>
            </a:r>
          </a:p>
          <a:p>
            <a:pPr algn="l"/>
            <a:r>
              <a:rPr lang="fi-FI" sz="2000" b="0" i="0" dirty="0">
                <a:solidFill>
                  <a:srgbClr val="333333"/>
                </a:solidFill>
                <a:effectLst/>
                <a:latin typeface="calibri" panose="020F0502020204030204" pitchFamily="34" charset="0"/>
              </a:rPr>
              <a:t>suunnitelmien läpivientiin. Talouden tasapainotussuunnitelma tehtiin yhteistoimintaneuvottelujen </a:t>
            </a:r>
          </a:p>
          <a:p>
            <a:pPr algn="l"/>
            <a:r>
              <a:rPr lang="fi-FI" sz="2000" dirty="0">
                <a:solidFill>
                  <a:srgbClr val="333333"/>
                </a:solidFill>
                <a:latin typeface="calibri" panose="020F0502020204030204" pitchFamily="34" charset="0"/>
              </a:rPr>
              <a:t>p</a:t>
            </a:r>
            <a:r>
              <a:rPr lang="fi-FI" sz="2000" b="0" i="0" dirty="0">
                <a:solidFill>
                  <a:srgbClr val="333333"/>
                </a:solidFill>
                <a:effectLst/>
                <a:latin typeface="calibri" panose="020F0502020204030204" pitchFamily="34" charset="0"/>
              </a:rPr>
              <a:t>erusteella vuosiksi 2025-2027.</a:t>
            </a:r>
          </a:p>
          <a:p>
            <a:pPr algn="l"/>
            <a:endParaRPr lang="fi-FI" sz="2000" dirty="0">
              <a:solidFill>
                <a:srgbClr val="333333"/>
              </a:solidFill>
              <a:latin typeface="calibri" panose="020F0502020204030204" pitchFamily="34" charset="0"/>
            </a:endParaRPr>
          </a:p>
          <a:p>
            <a:pPr algn="l"/>
            <a:r>
              <a:rPr lang="fi-FI" sz="2000" dirty="0">
                <a:solidFill>
                  <a:srgbClr val="333333"/>
                </a:solidFill>
                <a:latin typeface="calibri" panose="020F0502020204030204" pitchFamily="34" charset="0"/>
              </a:rPr>
              <a:t>Suunnitelmana on 600 000 euroa, koska kokemus on osoittanut toteuman olevan enintään 85 prosenttia.</a:t>
            </a:r>
          </a:p>
          <a:p>
            <a:pPr algn="l"/>
            <a:endParaRPr lang="fi-FI" sz="2000" dirty="0">
              <a:solidFill>
                <a:srgbClr val="333333"/>
              </a:solidFill>
              <a:latin typeface="calibri" panose="020F0502020204030204" pitchFamily="34" charset="0"/>
            </a:endParaRPr>
          </a:p>
          <a:p>
            <a:pPr algn="l"/>
            <a:r>
              <a:rPr lang="fi-FI" sz="2000" dirty="0">
                <a:solidFill>
                  <a:srgbClr val="333333"/>
                </a:solidFill>
                <a:latin typeface="calibri" panose="020F0502020204030204" pitchFamily="34" charset="0"/>
              </a:rPr>
              <a:t>Yhteistoimintaneuvotteluissa hyväksyttiin yksimielisesti työnantaja- ja työntekijäedustajien toimesta </a:t>
            </a:r>
          </a:p>
          <a:p>
            <a:pPr algn="l"/>
            <a:r>
              <a:rPr lang="fi-FI" sz="2000" dirty="0">
                <a:solidFill>
                  <a:srgbClr val="333333"/>
                </a:solidFill>
                <a:latin typeface="calibri" panose="020F0502020204030204" pitchFamily="34" charset="0"/>
              </a:rPr>
              <a:t>neuvottelujen perusteet, tarve talouden tasapainottamiselle, lähtökohdat, periaatteet ja tavoite.</a:t>
            </a:r>
          </a:p>
          <a:p>
            <a:pPr algn="l"/>
            <a:endParaRPr lang="fi-FI" sz="2000" dirty="0">
              <a:solidFill>
                <a:srgbClr val="333333"/>
              </a:solidFill>
              <a:latin typeface="calibri" panose="020F0502020204030204" pitchFamily="34" charset="0"/>
            </a:endParaRPr>
          </a:p>
          <a:p>
            <a:pPr algn="l"/>
            <a:r>
              <a:rPr lang="fi-FI" sz="2000" dirty="0">
                <a:solidFill>
                  <a:srgbClr val="333333"/>
                </a:solidFill>
                <a:latin typeface="calibri" panose="020F0502020204030204" pitchFamily="34" charset="0"/>
              </a:rPr>
              <a:t>Lisäksi hyväksyttiin yksimielisesti neuvottelujen edustajat, toimenpiteistä vapaana olevat henkilöt, </a:t>
            </a:r>
          </a:p>
          <a:p>
            <a:pPr algn="l"/>
            <a:r>
              <a:rPr lang="fi-FI" sz="2000" dirty="0">
                <a:solidFill>
                  <a:srgbClr val="333333"/>
                </a:solidFill>
                <a:latin typeface="calibri" panose="020F0502020204030204" pitchFamily="34" charset="0"/>
              </a:rPr>
              <a:t>neuvotteluaikataulu ja –suunnitelma sisältöineen ja teemoineen.</a:t>
            </a:r>
            <a:endParaRPr lang="fi-FI" sz="2000" dirty="0">
              <a:solidFill>
                <a:srgbClr val="141827"/>
              </a:solidFill>
              <a:latin typeface="Helvetica Neue"/>
            </a:endParaRPr>
          </a:p>
          <a:p>
            <a:pPr algn="l"/>
            <a:endParaRPr lang="fi-FI" sz="2000" dirty="0">
              <a:solidFill>
                <a:srgbClr val="333333"/>
              </a:solidFill>
              <a:latin typeface="calibri" panose="020F0502020204030204" pitchFamily="34" charset="0"/>
            </a:endParaRPr>
          </a:p>
          <a:p>
            <a:pPr algn="l"/>
            <a:r>
              <a:rPr lang="fi-FI" sz="2000" i="0" dirty="0">
                <a:solidFill>
                  <a:srgbClr val="333333"/>
                </a:solidFill>
                <a:effectLst/>
                <a:latin typeface="calibri" panose="020F0502020204030204" pitchFamily="34" charset="0"/>
              </a:rPr>
              <a:t> </a:t>
            </a:r>
            <a:endParaRPr lang="fi-FI" sz="2000" dirty="0">
              <a:solidFill>
                <a:srgbClr val="333333"/>
              </a:solidFill>
              <a:latin typeface="calibri" panose="020F0502020204030204" pitchFamily="34" charset="0"/>
            </a:endParaRPr>
          </a:p>
          <a:p>
            <a:pPr algn="l"/>
            <a:endParaRPr lang="fi-FI" sz="2000" b="0" i="0" dirty="0">
              <a:solidFill>
                <a:srgbClr val="333333"/>
              </a:solidFill>
              <a:effectLst/>
              <a:latin typeface="calibri" panose="020F0502020204030204" pitchFamily="34" charset="0"/>
            </a:endParaRPr>
          </a:p>
        </p:txBody>
      </p:sp>
    </p:spTree>
    <p:extLst>
      <p:ext uri="{BB962C8B-B14F-4D97-AF65-F5344CB8AC3E}">
        <p14:creationId xmlns:p14="http://schemas.microsoft.com/office/powerpoint/2010/main" val="37460673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E2535-4EEC-3D80-9554-A27340FC54A2}"/>
            </a:ext>
          </a:extLst>
        </p:cNvPr>
        <p:cNvGrpSpPr/>
        <p:nvPr/>
      </p:nvGrpSpPr>
      <p:grpSpPr>
        <a:xfrm>
          <a:off x="0" y="0"/>
          <a:ext cx="0" cy="0"/>
          <a:chOff x="0" y="0"/>
          <a:chExt cx="0" cy="0"/>
        </a:xfrm>
      </p:grpSpPr>
      <p:sp>
        <p:nvSpPr>
          <p:cNvPr id="3" name="Tekstin paikkamerkki 2">
            <a:extLst>
              <a:ext uri="{FF2B5EF4-FFF2-40B4-BE49-F238E27FC236}">
                <a16:creationId xmlns:a16="http://schemas.microsoft.com/office/drawing/2014/main" id="{0F811CB5-E7AA-3B22-FC8A-5E793CFA3655}"/>
              </a:ext>
            </a:extLst>
          </p:cNvPr>
          <p:cNvSpPr>
            <a:spLocks noGrp="1"/>
          </p:cNvSpPr>
          <p:nvPr>
            <p:ph type="body" idx="1"/>
          </p:nvPr>
        </p:nvSpPr>
        <p:spPr/>
        <p:txBody>
          <a:bodyPr>
            <a:normAutofit/>
          </a:bodyPr>
          <a:lstStyle/>
          <a:p>
            <a:r>
              <a:rPr lang="fi-FI" sz="2400" b="1" i="0" dirty="0">
                <a:solidFill>
                  <a:srgbClr val="333333"/>
                </a:solidFill>
                <a:effectLst/>
                <a:latin typeface="calibri" panose="020F0502020204030204" pitchFamily="34" charset="0"/>
              </a:rPr>
              <a:t>Yhteistoimintaneuvottelut 2025, päätöksentekoprosessi</a:t>
            </a:r>
            <a:endParaRPr lang="fi-FI" sz="2400" b="1" i="0" dirty="0">
              <a:solidFill>
                <a:srgbClr val="000000"/>
              </a:solidFill>
              <a:effectLst/>
              <a:latin typeface="calibri" panose="020F0502020204030204" pitchFamily="34" charset="0"/>
            </a:endParaRPr>
          </a:p>
        </p:txBody>
      </p:sp>
      <p:sp>
        <p:nvSpPr>
          <p:cNvPr id="5" name="Tekstiruutu 4">
            <a:extLst>
              <a:ext uri="{FF2B5EF4-FFF2-40B4-BE49-F238E27FC236}">
                <a16:creationId xmlns:a16="http://schemas.microsoft.com/office/drawing/2014/main" id="{C99226FF-CEC6-90CA-E6E4-AB5AA3449268}"/>
              </a:ext>
            </a:extLst>
          </p:cNvPr>
          <p:cNvSpPr txBox="1"/>
          <p:nvPr/>
        </p:nvSpPr>
        <p:spPr>
          <a:xfrm>
            <a:off x="188232" y="1630549"/>
            <a:ext cx="12151083" cy="8094524"/>
          </a:xfrm>
          <a:prstGeom prst="rect">
            <a:avLst/>
          </a:prstGeom>
          <a:noFill/>
        </p:spPr>
        <p:txBody>
          <a:bodyPr wrap="none" rtlCol="0">
            <a:spAutoFit/>
          </a:bodyPr>
          <a:lstStyle/>
          <a:p>
            <a:pPr marL="342900" indent="-342900" algn="l">
              <a:buFontTx/>
              <a:buChar char="-"/>
            </a:pPr>
            <a:r>
              <a:rPr lang="fi-FI" sz="2000" dirty="0">
                <a:solidFill>
                  <a:srgbClr val="141827"/>
                </a:solidFill>
                <a:latin typeface="Helvetica Neue"/>
              </a:rPr>
              <a:t>Kunnanhallitus, maanantai 27.1.2025</a:t>
            </a:r>
          </a:p>
          <a:p>
            <a:pPr marL="800100" lvl="1" indent="-342900">
              <a:buFontTx/>
              <a:buChar char="-"/>
            </a:pPr>
            <a:r>
              <a:rPr lang="fi-FI" sz="2000" dirty="0">
                <a:solidFill>
                  <a:srgbClr val="141827"/>
                </a:solidFill>
                <a:latin typeface="Helvetica Neue"/>
              </a:rPr>
              <a:t>Talouden tasapainottaminen 2025</a:t>
            </a:r>
          </a:p>
          <a:p>
            <a:pPr marL="800100" lvl="1" indent="-342900">
              <a:buFontTx/>
              <a:buChar char="-"/>
            </a:pPr>
            <a:r>
              <a:rPr lang="fi-FI" sz="2000" dirty="0">
                <a:solidFill>
                  <a:srgbClr val="141827"/>
                </a:solidFill>
                <a:latin typeface="Helvetica Neue"/>
              </a:rPr>
              <a:t>Yhteistoimintaneuvottelujen käynnistäminen, tuotannollistaloudellisilla ja </a:t>
            </a:r>
          </a:p>
          <a:p>
            <a:pPr lvl="1"/>
            <a:r>
              <a:rPr lang="fi-FI" sz="2000" dirty="0">
                <a:solidFill>
                  <a:srgbClr val="141827"/>
                </a:solidFill>
                <a:latin typeface="Helvetica Neue"/>
              </a:rPr>
              <a:t>     uudelleenjärjestelyihin liittyvillä perusteilla</a:t>
            </a:r>
          </a:p>
          <a:p>
            <a:pPr marL="800100" lvl="1" indent="-342900">
              <a:buFontTx/>
              <a:buChar char="-"/>
            </a:pPr>
            <a:r>
              <a:rPr lang="fi-FI" sz="2000" dirty="0">
                <a:solidFill>
                  <a:srgbClr val="141827"/>
                </a:solidFill>
                <a:latin typeface="Helvetica Neue"/>
              </a:rPr>
              <a:t>Pääluottamusmiehen viikkotuntien tarkistaminen yhteistoimintaneuvottelujen ajaksi, Maria Kriik</a:t>
            </a:r>
          </a:p>
          <a:p>
            <a:pPr marL="800100" lvl="1" indent="-342900">
              <a:buFontTx/>
              <a:buChar char="-"/>
            </a:pPr>
            <a:r>
              <a:rPr lang="fi-FI" sz="2000" dirty="0">
                <a:solidFill>
                  <a:srgbClr val="141827"/>
                </a:solidFill>
                <a:latin typeface="Helvetica Neue"/>
              </a:rPr>
              <a:t>Pääluottamusmiehen viikkotuntien tarkistaminen yhteistoimintaneuvottelujen ajaksi, Mari Luotonen</a:t>
            </a:r>
          </a:p>
          <a:p>
            <a:pPr lvl="1"/>
            <a:endParaRPr lang="fi-FI" sz="2000" dirty="0">
              <a:solidFill>
                <a:srgbClr val="141827"/>
              </a:solidFill>
              <a:latin typeface="Helvetica Neue"/>
            </a:endParaRPr>
          </a:p>
          <a:p>
            <a:pPr marL="342900" indent="-342900">
              <a:buFontTx/>
              <a:buChar char="-"/>
            </a:pPr>
            <a:r>
              <a:rPr lang="fi-FI" sz="2000" dirty="0">
                <a:solidFill>
                  <a:srgbClr val="141827"/>
                </a:solidFill>
                <a:latin typeface="Helvetica Neue"/>
              </a:rPr>
              <a:t>Kunnanhallituksen iltapäiväkoulu 10.3.2025</a:t>
            </a:r>
          </a:p>
          <a:p>
            <a:pPr marL="800100" lvl="1" indent="-342900">
              <a:buFontTx/>
              <a:buChar char="-"/>
            </a:pPr>
            <a:r>
              <a:rPr lang="fi-FI" sz="2000" dirty="0">
                <a:solidFill>
                  <a:srgbClr val="141827"/>
                </a:solidFill>
                <a:latin typeface="Helvetica Neue"/>
              </a:rPr>
              <a:t>Työnantajan alustavan toimenpideohjelman ehdotuksen läpikäynti</a:t>
            </a:r>
          </a:p>
          <a:p>
            <a:pPr lvl="1"/>
            <a:endParaRPr lang="fi-FI" sz="2000" dirty="0">
              <a:solidFill>
                <a:srgbClr val="141827"/>
              </a:solidFill>
              <a:latin typeface="Helvetica Neue"/>
            </a:endParaRPr>
          </a:p>
          <a:p>
            <a:pPr marL="342900" indent="-342900">
              <a:buFontTx/>
              <a:buChar char="-"/>
            </a:pPr>
            <a:r>
              <a:rPr lang="fi-FI" sz="2000" dirty="0">
                <a:solidFill>
                  <a:srgbClr val="141827"/>
                </a:solidFill>
                <a:latin typeface="Helvetica Neue"/>
              </a:rPr>
              <a:t>Kunnanhallitus, maanantai 10.3.2025</a:t>
            </a:r>
          </a:p>
          <a:p>
            <a:pPr marL="800100" lvl="1" indent="-342900">
              <a:buFontTx/>
              <a:buChar char="-"/>
            </a:pPr>
            <a:r>
              <a:rPr lang="fi-FI" sz="2000" dirty="0">
                <a:solidFill>
                  <a:srgbClr val="141827"/>
                </a:solidFill>
                <a:latin typeface="Helvetica Neue"/>
              </a:rPr>
              <a:t>Yhteistoimintaneuvottelujen päättäminen</a:t>
            </a:r>
          </a:p>
          <a:p>
            <a:pPr marL="800100" lvl="1" indent="-342900">
              <a:buFontTx/>
              <a:buChar char="-"/>
            </a:pPr>
            <a:r>
              <a:rPr lang="fi-FI" sz="2000" dirty="0">
                <a:solidFill>
                  <a:srgbClr val="141827"/>
                </a:solidFill>
                <a:latin typeface="Helvetica Neue"/>
              </a:rPr>
              <a:t>Ylimääräisen kunnanhallituksen kokouksen 17.3.2025 koolle kutsuminen</a:t>
            </a:r>
          </a:p>
          <a:p>
            <a:endParaRPr lang="fi-FI" sz="2000" dirty="0">
              <a:solidFill>
                <a:srgbClr val="141827"/>
              </a:solidFill>
              <a:latin typeface="Helvetica Neue"/>
            </a:endParaRPr>
          </a:p>
          <a:p>
            <a:pPr marL="342900" indent="-342900">
              <a:buFontTx/>
              <a:buChar char="-"/>
            </a:pPr>
            <a:r>
              <a:rPr lang="fi-FI" sz="2000" dirty="0">
                <a:solidFill>
                  <a:srgbClr val="141827"/>
                </a:solidFill>
                <a:latin typeface="Helvetica Neue"/>
              </a:rPr>
              <a:t>Kunnanhallitus, maanantai 17.3.2025</a:t>
            </a:r>
          </a:p>
          <a:p>
            <a:pPr marL="800100" lvl="1" indent="-342900">
              <a:buFontTx/>
              <a:buChar char="-"/>
            </a:pPr>
            <a:r>
              <a:rPr lang="fi-FI" sz="2000" dirty="0">
                <a:solidFill>
                  <a:srgbClr val="141827"/>
                </a:solidFill>
                <a:latin typeface="Helvetica Neue"/>
              </a:rPr>
              <a:t>Työnantajan yhteistoimintaneuvottelujen perusteella laatiman talouden tasapainotusohjelman </a:t>
            </a:r>
          </a:p>
          <a:p>
            <a:pPr lvl="1"/>
            <a:r>
              <a:rPr lang="fi-FI" sz="2000" dirty="0">
                <a:solidFill>
                  <a:srgbClr val="141827"/>
                </a:solidFill>
                <a:latin typeface="Helvetica Neue"/>
              </a:rPr>
              <a:t>     hyväksyminen</a:t>
            </a:r>
          </a:p>
          <a:p>
            <a:pPr marL="342900" indent="-342900">
              <a:buFontTx/>
              <a:buChar char="-"/>
            </a:pPr>
            <a:endParaRPr lang="fi-FI" sz="2000" dirty="0">
              <a:solidFill>
                <a:srgbClr val="141827"/>
              </a:solidFill>
              <a:latin typeface="Helvetica Neue"/>
            </a:endParaRPr>
          </a:p>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000000"/>
              </a:solidFill>
              <a:latin typeface="Times New Roman" panose="02020603050405020304" pitchFamily="18" charset="0"/>
            </a:endParaRPr>
          </a:p>
          <a:p>
            <a:pPr algn="l"/>
            <a:endParaRPr lang="fi-FI" sz="2000" dirty="0">
              <a:solidFill>
                <a:srgbClr val="000000"/>
              </a:solidFill>
              <a:latin typeface="Times New Roman" panose="02020603050405020304" pitchFamily="18" charset="0"/>
            </a:endParaRPr>
          </a:p>
          <a:p>
            <a:pPr algn="l"/>
            <a:endParaRPr lang="fi-FI" sz="2000" dirty="0">
              <a:solidFill>
                <a:srgbClr val="333333"/>
              </a:solidFill>
              <a:latin typeface="calibri" panose="020F0502020204030204" pitchFamily="34" charset="0"/>
            </a:endParaRPr>
          </a:p>
          <a:p>
            <a:pPr algn="l"/>
            <a:endParaRPr lang="fi-FI" sz="2000" b="0" i="0" dirty="0">
              <a:solidFill>
                <a:srgbClr val="333333"/>
              </a:solidFill>
              <a:effectLst/>
              <a:latin typeface="calibri" panose="020F0502020204030204" pitchFamily="34" charset="0"/>
            </a:endParaRPr>
          </a:p>
        </p:txBody>
      </p:sp>
    </p:spTree>
    <p:extLst>
      <p:ext uri="{BB962C8B-B14F-4D97-AF65-F5344CB8AC3E}">
        <p14:creationId xmlns:p14="http://schemas.microsoft.com/office/powerpoint/2010/main" val="23639825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F1EF0A-630A-56F5-DC85-32580846ED6C}"/>
            </a:ext>
          </a:extLst>
        </p:cNvPr>
        <p:cNvGrpSpPr/>
        <p:nvPr/>
      </p:nvGrpSpPr>
      <p:grpSpPr>
        <a:xfrm>
          <a:off x="0" y="0"/>
          <a:ext cx="0" cy="0"/>
          <a:chOff x="0" y="0"/>
          <a:chExt cx="0" cy="0"/>
        </a:xfrm>
      </p:grpSpPr>
      <p:sp>
        <p:nvSpPr>
          <p:cNvPr id="3" name="Tekstin paikkamerkki 2">
            <a:extLst>
              <a:ext uri="{FF2B5EF4-FFF2-40B4-BE49-F238E27FC236}">
                <a16:creationId xmlns:a16="http://schemas.microsoft.com/office/drawing/2014/main" id="{8788CCAF-B5AB-6DD3-4573-DA7C17F8AC3A}"/>
              </a:ext>
            </a:extLst>
          </p:cNvPr>
          <p:cNvSpPr>
            <a:spLocks noGrp="1"/>
          </p:cNvSpPr>
          <p:nvPr>
            <p:ph type="body" idx="1"/>
          </p:nvPr>
        </p:nvSpPr>
        <p:spPr/>
        <p:txBody>
          <a:bodyPr>
            <a:normAutofit/>
          </a:bodyPr>
          <a:lstStyle/>
          <a:p>
            <a:r>
              <a:rPr lang="fi-FI" sz="2400" b="1" i="0" dirty="0">
                <a:solidFill>
                  <a:srgbClr val="333333"/>
                </a:solidFill>
                <a:effectLst/>
                <a:latin typeface="calibri" panose="020F0502020204030204" pitchFamily="34" charset="0"/>
              </a:rPr>
              <a:t>Yhteistoimintaneuvottelut 2025, neuvotteluprosessi</a:t>
            </a:r>
            <a:endParaRPr lang="fi-FI" sz="2400" b="1" i="0" dirty="0">
              <a:solidFill>
                <a:srgbClr val="000000"/>
              </a:solidFill>
              <a:effectLst/>
              <a:latin typeface="calibri" panose="020F0502020204030204" pitchFamily="34" charset="0"/>
            </a:endParaRPr>
          </a:p>
        </p:txBody>
      </p:sp>
      <p:sp>
        <p:nvSpPr>
          <p:cNvPr id="5" name="Tekstiruutu 4">
            <a:extLst>
              <a:ext uri="{FF2B5EF4-FFF2-40B4-BE49-F238E27FC236}">
                <a16:creationId xmlns:a16="http://schemas.microsoft.com/office/drawing/2014/main" id="{1A43E02E-A3D2-6CC0-2151-D43A346C5315}"/>
              </a:ext>
            </a:extLst>
          </p:cNvPr>
          <p:cNvSpPr txBox="1"/>
          <p:nvPr/>
        </p:nvSpPr>
        <p:spPr>
          <a:xfrm>
            <a:off x="831850" y="1716080"/>
            <a:ext cx="8177239" cy="7171194"/>
          </a:xfrm>
          <a:prstGeom prst="rect">
            <a:avLst/>
          </a:prstGeom>
          <a:noFill/>
        </p:spPr>
        <p:txBody>
          <a:bodyPr wrap="none" rtlCol="0">
            <a:spAutoFit/>
          </a:bodyPr>
          <a:lstStyle/>
          <a:p>
            <a:pPr algn="l"/>
            <a:endParaRPr lang="fi-FI" sz="2000" dirty="0"/>
          </a:p>
          <a:p>
            <a:pPr algn="l"/>
            <a:r>
              <a:rPr lang="fi-FI" sz="2000" dirty="0">
                <a:solidFill>
                  <a:srgbClr val="141827"/>
                </a:solidFill>
                <a:latin typeface="Helvetica Neue"/>
              </a:rPr>
              <a:t>- tiistai 4.2.2025</a:t>
            </a:r>
          </a:p>
          <a:p>
            <a:pPr algn="l"/>
            <a:r>
              <a:rPr lang="fi-FI" sz="2000" dirty="0">
                <a:solidFill>
                  <a:srgbClr val="141827"/>
                </a:solidFill>
                <a:latin typeface="Helvetica Neue"/>
              </a:rPr>
              <a:t>	- edustusten toteaminen</a:t>
            </a:r>
          </a:p>
          <a:p>
            <a:pPr algn="l"/>
            <a:r>
              <a:rPr lang="fi-FI" sz="2000" dirty="0">
                <a:solidFill>
                  <a:srgbClr val="141827"/>
                </a:solidFill>
                <a:latin typeface="Helvetica Neue"/>
              </a:rPr>
              <a:t>	- toimenpiteistä vapaana olevat</a:t>
            </a:r>
          </a:p>
          <a:p>
            <a:pPr algn="l"/>
            <a:r>
              <a:rPr lang="fi-FI" sz="2000" dirty="0">
                <a:solidFill>
                  <a:srgbClr val="141827"/>
                </a:solidFill>
                <a:latin typeface="Helvetica Neue"/>
              </a:rPr>
              <a:t>	- neuvottelujen perusteet</a:t>
            </a:r>
          </a:p>
          <a:p>
            <a:pPr algn="l"/>
            <a:r>
              <a:rPr lang="fi-FI" sz="2000" dirty="0">
                <a:solidFill>
                  <a:srgbClr val="141827"/>
                </a:solidFill>
                <a:latin typeface="Helvetica Neue"/>
              </a:rPr>
              <a:t>	- neuvottelujen tavoitteet</a:t>
            </a:r>
          </a:p>
          <a:p>
            <a:pPr algn="l"/>
            <a:r>
              <a:rPr lang="fi-FI" sz="2000" dirty="0">
                <a:solidFill>
                  <a:srgbClr val="141827"/>
                </a:solidFill>
                <a:latin typeface="Helvetica Neue"/>
              </a:rPr>
              <a:t>	- neuvottelujen aikataulusta sopiminen</a:t>
            </a:r>
          </a:p>
          <a:p>
            <a:pPr algn="l"/>
            <a:endParaRPr lang="fi-FI" sz="2000" dirty="0">
              <a:solidFill>
                <a:srgbClr val="141827"/>
              </a:solidFill>
              <a:latin typeface="Helvetica Neue"/>
            </a:endParaRPr>
          </a:p>
          <a:p>
            <a:pPr algn="l"/>
            <a:r>
              <a:rPr lang="fi-FI" sz="2000" dirty="0">
                <a:solidFill>
                  <a:srgbClr val="141827"/>
                </a:solidFill>
                <a:latin typeface="Helvetica Neue"/>
              </a:rPr>
              <a:t> - torstai 6.2.2025</a:t>
            </a:r>
          </a:p>
          <a:p>
            <a:pPr algn="l"/>
            <a:r>
              <a:rPr lang="fi-FI" sz="2000" dirty="0">
                <a:solidFill>
                  <a:srgbClr val="141827"/>
                </a:solidFill>
                <a:latin typeface="Helvetica Neue"/>
              </a:rPr>
              <a:t>	- henkilöstön läpikäynti, erityisesti määräaikaiset ja ikärakenne</a:t>
            </a:r>
          </a:p>
          <a:p>
            <a:pPr algn="l"/>
            <a:endParaRPr lang="fi-FI" sz="2000" dirty="0">
              <a:solidFill>
                <a:srgbClr val="141827"/>
              </a:solidFill>
              <a:latin typeface="Helvetica Neue"/>
            </a:endParaRPr>
          </a:p>
          <a:p>
            <a:pPr algn="l"/>
            <a:r>
              <a:rPr lang="fi-FI" sz="2000" dirty="0">
                <a:solidFill>
                  <a:srgbClr val="141827"/>
                </a:solidFill>
                <a:latin typeface="Helvetica Neue"/>
              </a:rPr>
              <a:t> - perjantai 7.2.2025</a:t>
            </a:r>
          </a:p>
          <a:p>
            <a:pPr algn="l"/>
            <a:r>
              <a:rPr lang="fi-FI" sz="2000" dirty="0">
                <a:solidFill>
                  <a:srgbClr val="141827"/>
                </a:solidFill>
                <a:latin typeface="Helvetica Neue"/>
              </a:rPr>
              <a:t>	- varhaiskasvatuksen ja päivähoidon läpikäynti</a:t>
            </a:r>
          </a:p>
          <a:p>
            <a:pPr algn="l"/>
            <a:r>
              <a:rPr lang="fi-FI" sz="2000" dirty="0">
                <a:solidFill>
                  <a:srgbClr val="141827"/>
                </a:solidFill>
                <a:latin typeface="Helvetica Neue"/>
              </a:rPr>
              <a:t>	- Merikarvian kunnan kiinteistöjen vuokraustilanne</a:t>
            </a:r>
          </a:p>
          <a:p>
            <a:pPr algn="l"/>
            <a:r>
              <a:rPr lang="fi-FI" sz="2000" dirty="0">
                <a:solidFill>
                  <a:srgbClr val="141827"/>
                </a:solidFill>
                <a:latin typeface="Helvetica Neue"/>
              </a:rPr>
              <a:t>	- Merikarvian kunnan lisätulojen hankkiminen</a:t>
            </a:r>
          </a:p>
          <a:p>
            <a:pPr algn="l"/>
            <a:r>
              <a:rPr lang="fi-FI" sz="2000" dirty="0">
                <a:solidFill>
                  <a:srgbClr val="141827"/>
                </a:solidFill>
                <a:latin typeface="Helvetica Neue"/>
              </a:rPr>
              <a:t> </a:t>
            </a:r>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333333"/>
              </a:solidFill>
              <a:latin typeface="calibri" panose="020F0502020204030204" pitchFamily="34" charset="0"/>
            </a:endParaRPr>
          </a:p>
          <a:p>
            <a:pPr algn="l"/>
            <a:endParaRPr lang="fi-FI" sz="2000" dirty="0">
              <a:solidFill>
                <a:srgbClr val="000000"/>
              </a:solidFill>
              <a:latin typeface="Times New Roman" panose="02020603050405020304" pitchFamily="18" charset="0"/>
            </a:endParaRPr>
          </a:p>
          <a:p>
            <a:pPr algn="l"/>
            <a:endParaRPr lang="fi-FI" sz="2000" dirty="0">
              <a:solidFill>
                <a:srgbClr val="000000"/>
              </a:solidFill>
              <a:latin typeface="Times New Roman" panose="02020603050405020304" pitchFamily="18" charset="0"/>
            </a:endParaRPr>
          </a:p>
          <a:p>
            <a:pPr algn="l"/>
            <a:endParaRPr lang="fi-FI" sz="2000" dirty="0">
              <a:solidFill>
                <a:srgbClr val="333333"/>
              </a:solidFill>
              <a:latin typeface="calibri" panose="020F0502020204030204" pitchFamily="34" charset="0"/>
            </a:endParaRPr>
          </a:p>
          <a:p>
            <a:pPr algn="l"/>
            <a:endParaRPr lang="fi-FI" sz="2000" b="0" i="0" dirty="0">
              <a:solidFill>
                <a:srgbClr val="333333"/>
              </a:solidFill>
              <a:effectLst/>
              <a:latin typeface="calibri" panose="020F0502020204030204" pitchFamily="34" charset="0"/>
            </a:endParaRPr>
          </a:p>
        </p:txBody>
      </p:sp>
    </p:spTree>
    <p:extLst>
      <p:ext uri="{BB962C8B-B14F-4D97-AF65-F5344CB8AC3E}">
        <p14:creationId xmlns:p14="http://schemas.microsoft.com/office/powerpoint/2010/main" val="23236627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tsikko 6">
            <a:extLst>
              <a:ext uri="{FF2B5EF4-FFF2-40B4-BE49-F238E27FC236}">
                <a16:creationId xmlns:a16="http://schemas.microsoft.com/office/drawing/2014/main" id="{025F40F5-A7AA-421E-D96D-7F507AA578C0}"/>
              </a:ext>
            </a:extLst>
          </p:cNvPr>
          <p:cNvSpPr>
            <a:spLocks noGrp="1"/>
          </p:cNvSpPr>
          <p:nvPr>
            <p:ph type="title"/>
          </p:nvPr>
        </p:nvSpPr>
        <p:spPr>
          <a:xfrm>
            <a:off x="831849" y="1690687"/>
            <a:ext cx="10411539" cy="5409827"/>
          </a:xfrm>
        </p:spPr>
        <p:txBody>
          <a:bodyPr>
            <a:noAutofit/>
          </a:bodyPr>
          <a:lstStyle/>
          <a:p>
            <a:pPr marL="342900" lvl="0" indent="-342900">
              <a:lnSpc>
                <a:spcPct val="107000"/>
              </a:lnSpc>
            </a:pPr>
            <a:r>
              <a:rPr lang="fi-FI" sz="1800" kern="100" dirty="0">
                <a:effectLst/>
                <a:latin typeface="Aptos" panose="020B0004020202020204" pitchFamily="34" charset="0"/>
                <a:ea typeface="Aptos" panose="020B0004020202020204" pitchFamily="34" charset="0"/>
                <a:cs typeface="Times New Roman" panose="02020603050405020304" pitchFamily="18" charset="0"/>
              </a:rPr>
              <a:t>	-  Kaava-alueen kokonaispinta-ala on ~36,6 ha</a:t>
            </a:r>
            <a:br>
              <a:rPr lang="fi-FI" sz="1800" kern="100" dirty="0">
                <a:effectLst/>
                <a:latin typeface="Aptos" panose="020B0004020202020204" pitchFamily="34" charset="0"/>
                <a:ea typeface="Aptos" panose="020B0004020202020204" pitchFamily="34" charset="0"/>
                <a:cs typeface="Times New Roman" panose="02020603050405020304" pitchFamily="18" charset="0"/>
              </a:rPr>
            </a:br>
            <a:br>
              <a:rPr lang="fi-FI" sz="1800" kern="100" dirty="0">
                <a:effectLst/>
                <a:latin typeface="Aptos" panose="020B0004020202020204" pitchFamily="34" charset="0"/>
                <a:ea typeface="Aptos" panose="020B0004020202020204" pitchFamily="34" charset="0"/>
                <a:cs typeface="Times New Roman" panose="02020603050405020304" pitchFamily="18" charset="0"/>
              </a:rPr>
            </a:br>
            <a:r>
              <a:rPr lang="fi-FI" sz="1800" kern="100" dirty="0">
                <a:effectLst/>
                <a:latin typeface="Aptos" panose="020B0004020202020204" pitchFamily="34" charset="0"/>
                <a:ea typeface="Aptos" panose="020B0004020202020204" pitchFamily="34" charset="0"/>
                <a:cs typeface="Times New Roman" panose="02020603050405020304" pitchFamily="18" charset="0"/>
              </a:rPr>
              <a:t>	-  josta Metsä </a:t>
            </a:r>
            <a:r>
              <a:rPr lang="fi-FI" sz="1800" kern="100" dirty="0" err="1">
                <a:effectLst/>
                <a:latin typeface="Aptos" panose="020B0004020202020204" pitchFamily="34" charset="0"/>
                <a:ea typeface="Aptos" panose="020B0004020202020204" pitchFamily="34" charset="0"/>
                <a:cs typeface="Times New Roman" panose="02020603050405020304" pitchFamily="18" charset="0"/>
              </a:rPr>
              <a:t>Fibren</a:t>
            </a:r>
            <a:r>
              <a:rPr lang="fi-FI" sz="1800" kern="100" dirty="0">
                <a:effectLst/>
                <a:latin typeface="Aptos" panose="020B0004020202020204" pitchFamily="34" charset="0"/>
                <a:ea typeface="Aptos" panose="020B0004020202020204" pitchFamily="34" charset="0"/>
                <a:cs typeface="Times New Roman" panose="02020603050405020304" pitchFamily="18" charset="0"/>
              </a:rPr>
              <a:t> omistuksessa ~12,2 ha</a:t>
            </a:r>
            <a:br>
              <a:rPr lang="fi-FI" sz="1800" kern="100" dirty="0">
                <a:effectLst/>
                <a:latin typeface="Aptos" panose="020B0004020202020204" pitchFamily="34" charset="0"/>
                <a:ea typeface="Aptos" panose="020B0004020202020204" pitchFamily="34" charset="0"/>
                <a:cs typeface="Times New Roman" panose="02020603050405020304" pitchFamily="18" charset="0"/>
              </a:rPr>
            </a:br>
            <a:br>
              <a:rPr lang="fi-FI" sz="1800" kern="100" dirty="0">
                <a:effectLst/>
                <a:latin typeface="Aptos" panose="020B0004020202020204" pitchFamily="34" charset="0"/>
                <a:ea typeface="Aptos" panose="020B0004020202020204" pitchFamily="34" charset="0"/>
                <a:cs typeface="Times New Roman" panose="02020603050405020304" pitchFamily="18" charset="0"/>
              </a:rPr>
            </a:br>
            <a:r>
              <a:rPr lang="fi-FI" sz="1800" kern="100" dirty="0">
                <a:effectLst/>
                <a:latin typeface="Aptos" panose="020B0004020202020204" pitchFamily="34" charset="0"/>
                <a:ea typeface="Aptos" panose="020B0004020202020204" pitchFamily="34" charset="0"/>
                <a:cs typeface="Times New Roman" panose="02020603050405020304" pitchFamily="18" charset="0"/>
              </a:rPr>
              <a:t>	-  kunnan omistuksessa ~13,4 ha</a:t>
            </a:r>
            <a:br>
              <a:rPr lang="fi-FI" sz="1800" kern="100" dirty="0">
                <a:effectLst/>
                <a:latin typeface="Aptos" panose="020B0004020202020204" pitchFamily="34" charset="0"/>
                <a:ea typeface="Aptos" panose="020B0004020202020204" pitchFamily="34" charset="0"/>
                <a:cs typeface="Times New Roman" panose="02020603050405020304" pitchFamily="18" charset="0"/>
              </a:rPr>
            </a:br>
            <a:br>
              <a:rPr lang="fi-FI" sz="1800" kern="100" dirty="0">
                <a:effectLst/>
                <a:latin typeface="Aptos" panose="020B0004020202020204" pitchFamily="34" charset="0"/>
                <a:ea typeface="Aptos" panose="020B0004020202020204" pitchFamily="34" charset="0"/>
                <a:cs typeface="Times New Roman" panose="02020603050405020304" pitchFamily="18" charset="0"/>
              </a:rPr>
            </a:br>
            <a:r>
              <a:rPr lang="fi-FI" sz="1800" kern="100" dirty="0">
                <a:effectLst/>
                <a:latin typeface="Aptos" panose="020B0004020202020204" pitchFamily="34" charset="0"/>
                <a:ea typeface="Aptos" panose="020B0004020202020204" pitchFamily="34" charset="0"/>
                <a:cs typeface="Times New Roman" panose="02020603050405020304" pitchFamily="18" charset="0"/>
              </a:rPr>
              <a:t>	-  yksityisten omistuksessa  ~11 ha</a:t>
            </a:r>
            <a:br>
              <a:rPr lang="fi-FI" sz="1800" kern="100" dirty="0">
                <a:effectLst/>
                <a:latin typeface="Aptos" panose="020B0004020202020204" pitchFamily="34" charset="0"/>
                <a:ea typeface="Aptos" panose="020B0004020202020204" pitchFamily="34" charset="0"/>
                <a:cs typeface="Times New Roman" panose="02020603050405020304" pitchFamily="18" charset="0"/>
              </a:rPr>
            </a:br>
            <a:br>
              <a:rPr lang="fi-FI" sz="1800" kern="100" dirty="0">
                <a:effectLst/>
                <a:latin typeface="Aptos" panose="020B0004020202020204" pitchFamily="34" charset="0"/>
                <a:ea typeface="Aptos" panose="020B0004020202020204" pitchFamily="34" charset="0"/>
                <a:cs typeface="Times New Roman" panose="02020603050405020304" pitchFamily="18" charset="0"/>
              </a:rPr>
            </a:br>
            <a:r>
              <a:rPr lang="fi-FI" sz="1800" kern="100" dirty="0">
                <a:effectLst/>
                <a:latin typeface="Aptos" panose="020B0004020202020204" pitchFamily="34" charset="0"/>
                <a:ea typeface="Aptos" panose="020B0004020202020204" pitchFamily="34" charset="0"/>
                <a:cs typeface="Times New Roman" panose="02020603050405020304" pitchFamily="18" charset="0"/>
              </a:rPr>
              <a:t>-  Sahan käytössä oleva alue ml. satama n 17,6 ha</a:t>
            </a:r>
            <a:br>
              <a:rPr lang="fi-FI" sz="1800" kern="100" dirty="0">
                <a:effectLst/>
                <a:latin typeface="Aptos" panose="020B0004020202020204" pitchFamily="34" charset="0"/>
                <a:ea typeface="Aptos" panose="020B0004020202020204" pitchFamily="34" charset="0"/>
                <a:cs typeface="Times New Roman" panose="02020603050405020304" pitchFamily="18" charset="0"/>
              </a:rPr>
            </a:br>
            <a:br>
              <a:rPr lang="fi-FI" sz="1800" kern="100" dirty="0">
                <a:effectLst/>
                <a:latin typeface="Aptos" panose="020B0004020202020204" pitchFamily="34" charset="0"/>
                <a:ea typeface="Aptos" panose="020B0004020202020204" pitchFamily="34" charset="0"/>
                <a:cs typeface="Times New Roman" panose="02020603050405020304" pitchFamily="18" charset="0"/>
              </a:rPr>
            </a:br>
            <a:br>
              <a:rPr lang="fi-FI" sz="1800" kern="100" dirty="0">
                <a:effectLst/>
                <a:latin typeface="Aptos" panose="020B0004020202020204" pitchFamily="34" charset="0"/>
                <a:ea typeface="Aptos" panose="020B0004020202020204" pitchFamily="34" charset="0"/>
                <a:cs typeface="Times New Roman" panose="02020603050405020304" pitchFamily="18" charset="0"/>
              </a:rPr>
            </a:br>
            <a:r>
              <a:rPr lang="fi-FI" sz="1800" kern="100" dirty="0">
                <a:effectLst/>
                <a:latin typeface="Aptos" panose="020B0004020202020204" pitchFamily="34" charset="0"/>
                <a:ea typeface="Aptos" panose="020B0004020202020204" pitchFamily="34" charset="0"/>
                <a:cs typeface="Times New Roman" panose="02020603050405020304" pitchFamily="18" charset="0"/>
              </a:rPr>
              <a:t>Rakennuskanta:</a:t>
            </a:r>
            <a:br>
              <a:rPr lang="fi-FI" sz="1800" kern="100" dirty="0">
                <a:effectLst/>
                <a:latin typeface="Aptos" panose="020B0004020202020204" pitchFamily="34" charset="0"/>
                <a:ea typeface="Aptos" panose="020B0004020202020204" pitchFamily="34" charset="0"/>
                <a:cs typeface="Times New Roman" panose="02020603050405020304" pitchFamily="18" charset="0"/>
              </a:rPr>
            </a:br>
            <a:br>
              <a:rPr lang="fi-FI" sz="1800" kern="100" dirty="0">
                <a:effectLst/>
                <a:latin typeface="Aptos" panose="020B0004020202020204" pitchFamily="34" charset="0"/>
                <a:ea typeface="Aptos" panose="020B0004020202020204" pitchFamily="34" charset="0"/>
                <a:cs typeface="Times New Roman" panose="02020603050405020304" pitchFamily="18" charset="0"/>
              </a:rPr>
            </a:br>
            <a:r>
              <a:rPr lang="fi-FI" sz="1800" kern="100" dirty="0">
                <a:effectLst/>
                <a:latin typeface="Aptos" panose="020B0004020202020204" pitchFamily="34" charset="0"/>
                <a:ea typeface="Aptos" panose="020B0004020202020204" pitchFamily="34" charset="0"/>
                <a:cs typeface="Times New Roman" panose="02020603050405020304" pitchFamily="18" charset="0"/>
              </a:rPr>
              <a:t>-  Metsä </a:t>
            </a:r>
            <a:r>
              <a:rPr lang="fi-FI" sz="1800" kern="100" dirty="0" err="1">
                <a:effectLst/>
                <a:latin typeface="Aptos" panose="020B0004020202020204" pitchFamily="34" charset="0"/>
                <a:ea typeface="Aptos" panose="020B0004020202020204" pitchFamily="34" charset="0"/>
                <a:cs typeface="Times New Roman" panose="02020603050405020304" pitchFamily="18" charset="0"/>
              </a:rPr>
              <a:t>Fibre</a:t>
            </a:r>
            <a:r>
              <a:rPr lang="fi-FI" sz="1800" kern="100" dirty="0">
                <a:effectLst/>
                <a:latin typeface="Aptos" panose="020B0004020202020204" pitchFamily="34" charset="0"/>
                <a:ea typeface="Aptos" panose="020B0004020202020204" pitchFamily="34" charset="0"/>
                <a:cs typeface="Times New Roman" panose="02020603050405020304" pitchFamily="18" charset="0"/>
              </a:rPr>
              <a:t> Oy:n kiinteistöllä sijaitsevista rakennuksista suurin osa on purettu 28.2.2025 mennessä.</a:t>
            </a:r>
            <a:br>
              <a:rPr lang="fi-FI" sz="1800" kern="100" dirty="0">
                <a:effectLst/>
                <a:latin typeface="Aptos" panose="020B0004020202020204" pitchFamily="34" charset="0"/>
                <a:ea typeface="Aptos" panose="020B0004020202020204" pitchFamily="34" charset="0"/>
                <a:cs typeface="Times New Roman" panose="02020603050405020304" pitchFamily="18" charset="0"/>
              </a:rPr>
            </a:br>
            <a:br>
              <a:rPr lang="fi-FI" sz="1800" kern="100" dirty="0">
                <a:effectLst/>
                <a:latin typeface="Aptos" panose="020B0004020202020204" pitchFamily="34" charset="0"/>
                <a:ea typeface="Aptos" panose="020B0004020202020204" pitchFamily="34" charset="0"/>
                <a:cs typeface="Times New Roman" panose="02020603050405020304" pitchFamily="18" charset="0"/>
              </a:rPr>
            </a:br>
            <a:endParaRPr lang="fi-FI" sz="1800" dirty="0"/>
          </a:p>
        </p:txBody>
      </p:sp>
      <p:sp>
        <p:nvSpPr>
          <p:cNvPr id="3" name="Tekstin paikkamerkki 2">
            <a:extLst>
              <a:ext uri="{FF2B5EF4-FFF2-40B4-BE49-F238E27FC236}">
                <a16:creationId xmlns:a16="http://schemas.microsoft.com/office/drawing/2014/main" id="{DF01DBED-39E7-6C60-3751-1A1FEF9B8C06}"/>
              </a:ext>
            </a:extLst>
          </p:cNvPr>
          <p:cNvSpPr>
            <a:spLocks noGrp="1"/>
          </p:cNvSpPr>
          <p:nvPr>
            <p:ph type="body" idx="1"/>
          </p:nvPr>
        </p:nvSpPr>
        <p:spPr>
          <a:xfrm>
            <a:off x="831850" y="480647"/>
            <a:ext cx="10515600" cy="961291"/>
          </a:xfrm>
        </p:spPr>
        <p:txBody>
          <a:bodyPr>
            <a:normAutofit/>
          </a:bodyPr>
          <a:lstStyle/>
          <a:p>
            <a:r>
              <a:rPr lang="fi-FI" sz="3600" dirty="0"/>
              <a:t>Alueen pinta-alat, sahan alueen rakennuskanta</a:t>
            </a:r>
          </a:p>
        </p:txBody>
      </p:sp>
    </p:spTree>
    <p:extLst>
      <p:ext uri="{BB962C8B-B14F-4D97-AF65-F5344CB8AC3E}">
        <p14:creationId xmlns:p14="http://schemas.microsoft.com/office/powerpoint/2010/main" val="14088940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6BDB6-9890-4CB3-3998-31E41E960F79}"/>
            </a:ext>
          </a:extLst>
        </p:cNvPr>
        <p:cNvGrpSpPr/>
        <p:nvPr/>
      </p:nvGrpSpPr>
      <p:grpSpPr>
        <a:xfrm>
          <a:off x="0" y="0"/>
          <a:ext cx="0" cy="0"/>
          <a:chOff x="0" y="0"/>
          <a:chExt cx="0" cy="0"/>
        </a:xfrm>
      </p:grpSpPr>
      <p:sp>
        <p:nvSpPr>
          <p:cNvPr id="3" name="Tekstin paikkamerkki 2">
            <a:extLst>
              <a:ext uri="{FF2B5EF4-FFF2-40B4-BE49-F238E27FC236}">
                <a16:creationId xmlns:a16="http://schemas.microsoft.com/office/drawing/2014/main" id="{3F0EC2C5-94FA-4352-675F-12F30CF2AD7D}"/>
              </a:ext>
            </a:extLst>
          </p:cNvPr>
          <p:cNvSpPr>
            <a:spLocks noGrp="1"/>
          </p:cNvSpPr>
          <p:nvPr>
            <p:ph type="body" idx="1"/>
          </p:nvPr>
        </p:nvSpPr>
        <p:spPr/>
        <p:txBody>
          <a:bodyPr>
            <a:normAutofit/>
          </a:bodyPr>
          <a:lstStyle/>
          <a:p>
            <a:r>
              <a:rPr lang="fi-FI" sz="2400" b="1" i="0" dirty="0">
                <a:solidFill>
                  <a:srgbClr val="333333"/>
                </a:solidFill>
                <a:effectLst/>
                <a:latin typeface="calibri" panose="020F0502020204030204" pitchFamily="34" charset="0"/>
              </a:rPr>
              <a:t>Yhteistoimintaneuvottelut 2025, neuvotteluprosessi</a:t>
            </a:r>
            <a:endParaRPr lang="fi-FI" sz="2400" b="1" i="0" dirty="0">
              <a:solidFill>
                <a:srgbClr val="000000"/>
              </a:solidFill>
              <a:effectLst/>
              <a:latin typeface="calibri" panose="020F0502020204030204" pitchFamily="34" charset="0"/>
            </a:endParaRPr>
          </a:p>
        </p:txBody>
      </p:sp>
      <p:sp>
        <p:nvSpPr>
          <p:cNvPr id="5" name="Tekstiruutu 4">
            <a:extLst>
              <a:ext uri="{FF2B5EF4-FFF2-40B4-BE49-F238E27FC236}">
                <a16:creationId xmlns:a16="http://schemas.microsoft.com/office/drawing/2014/main" id="{EE87824A-0548-2B25-268A-1C386751D915}"/>
              </a:ext>
            </a:extLst>
          </p:cNvPr>
          <p:cNvSpPr txBox="1"/>
          <p:nvPr/>
        </p:nvSpPr>
        <p:spPr>
          <a:xfrm>
            <a:off x="831850" y="1607925"/>
            <a:ext cx="6781023" cy="5324535"/>
          </a:xfrm>
          <a:prstGeom prst="rect">
            <a:avLst/>
          </a:prstGeom>
          <a:noFill/>
        </p:spPr>
        <p:txBody>
          <a:bodyPr wrap="none" rtlCol="0">
            <a:spAutoFit/>
          </a:bodyPr>
          <a:lstStyle/>
          <a:p>
            <a:pPr algn="l"/>
            <a:endParaRPr lang="fi-FI" sz="2000" dirty="0">
              <a:solidFill>
                <a:srgbClr val="141827"/>
              </a:solidFill>
              <a:latin typeface="Helvetica Neue"/>
            </a:endParaRPr>
          </a:p>
          <a:p>
            <a:pPr algn="l"/>
            <a:r>
              <a:rPr lang="fi-FI" sz="2000" dirty="0">
                <a:solidFill>
                  <a:srgbClr val="141827"/>
                </a:solidFill>
                <a:latin typeface="Helvetica Neue"/>
              </a:rPr>
              <a:t>- tiistai 11.2.2025</a:t>
            </a:r>
          </a:p>
          <a:p>
            <a:pPr algn="l"/>
            <a:r>
              <a:rPr lang="fi-FI" sz="2000" dirty="0">
                <a:solidFill>
                  <a:srgbClr val="141827"/>
                </a:solidFill>
                <a:latin typeface="Helvetica Neue"/>
              </a:rPr>
              <a:t>	- alakoulu</a:t>
            </a:r>
          </a:p>
          <a:p>
            <a:pPr algn="l"/>
            <a:r>
              <a:rPr lang="fi-FI" sz="2000" dirty="0">
                <a:solidFill>
                  <a:srgbClr val="141827"/>
                </a:solidFill>
                <a:latin typeface="Helvetica Neue"/>
              </a:rPr>
              <a:t>	- yläkoulu</a:t>
            </a:r>
          </a:p>
          <a:p>
            <a:pPr algn="l"/>
            <a:r>
              <a:rPr lang="fi-FI" sz="2000" dirty="0">
                <a:solidFill>
                  <a:srgbClr val="141827"/>
                </a:solidFill>
                <a:latin typeface="Helvetica Neue"/>
              </a:rPr>
              <a:t>	- Merikarvian kunnan ostopalvelut </a:t>
            </a:r>
          </a:p>
          <a:p>
            <a:pPr algn="l"/>
            <a:r>
              <a:rPr lang="fi-FI" sz="2000" dirty="0">
                <a:solidFill>
                  <a:srgbClr val="141827"/>
                </a:solidFill>
                <a:latin typeface="Helvetica Neue"/>
              </a:rPr>
              <a:t> - torstai 13.2.2025</a:t>
            </a:r>
          </a:p>
          <a:p>
            <a:pPr algn="l"/>
            <a:r>
              <a:rPr lang="fi-FI" sz="2000" dirty="0">
                <a:solidFill>
                  <a:srgbClr val="141827"/>
                </a:solidFill>
                <a:latin typeface="Helvetica Neue"/>
              </a:rPr>
              <a:t>	- lukio</a:t>
            </a:r>
          </a:p>
          <a:p>
            <a:pPr algn="l"/>
            <a:r>
              <a:rPr lang="fi-FI" sz="2000" dirty="0">
                <a:solidFill>
                  <a:srgbClr val="141827"/>
                </a:solidFill>
                <a:latin typeface="Helvetica Neue"/>
              </a:rPr>
              <a:t>	- kirjasto</a:t>
            </a:r>
          </a:p>
          <a:p>
            <a:pPr algn="l"/>
            <a:r>
              <a:rPr lang="fi-FI" sz="2000" dirty="0">
                <a:solidFill>
                  <a:srgbClr val="141827"/>
                </a:solidFill>
                <a:latin typeface="Helvetica Neue"/>
              </a:rPr>
              <a:t>	- kansalaisopisto</a:t>
            </a:r>
          </a:p>
          <a:p>
            <a:pPr algn="l"/>
            <a:r>
              <a:rPr lang="fi-FI" sz="2000" dirty="0">
                <a:solidFill>
                  <a:srgbClr val="141827"/>
                </a:solidFill>
                <a:latin typeface="Helvetica Neue"/>
              </a:rPr>
              <a:t>	- Merikarvian kunnan kiinteistöjen vuokraustilanne</a:t>
            </a:r>
          </a:p>
          <a:p>
            <a:pPr algn="l"/>
            <a:r>
              <a:rPr lang="fi-FI" sz="2000" dirty="0">
                <a:solidFill>
                  <a:srgbClr val="141827"/>
                </a:solidFill>
                <a:latin typeface="Helvetica Neue"/>
              </a:rPr>
              <a:t>	- Merikarvian kunnan lisätulojen hankkiminen</a:t>
            </a:r>
          </a:p>
          <a:p>
            <a:pPr algn="l"/>
            <a:r>
              <a:rPr lang="fi-FI" sz="2000" dirty="0">
                <a:solidFill>
                  <a:srgbClr val="141827"/>
                </a:solidFill>
                <a:latin typeface="Helvetica Neue"/>
              </a:rPr>
              <a:t>- perjantai 14.2.2025</a:t>
            </a:r>
          </a:p>
          <a:p>
            <a:pPr algn="l"/>
            <a:r>
              <a:rPr lang="fi-FI" sz="2000" dirty="0">
                <a:solidFill>
                  <a:srgbClr val="141827"/>
                </a:solidFill>
                <a:latin typeface="Helvetica Neue"/>
              </a:rPr>
              <a:t>	- tekninen toimi, investoinnit</a:t>
            </a:r>
          </a:p>
          <a:p>
            <a:pPr algn="l"/>
            <a:r>
              <a:rPr lang="fi-FI" sz="2000" dirty="0">
                <a:solidFill>
                  <a:srgbClr val="141827"/>
                </a:solidFill>
                <a:latin typeface="Helvetica Neue"/>
              </a:rPr>
              <a:t>	- vesi- ja viemärilaitos</a:t>
            </a:r>
          </a:p>
          <a:p>
            <a:pPr algn="l"/>
            <a:r>
              <a:rPr lang="fi-FI" sz="2000" dirty="0">
                <a:solidFill>
                  <a:srgbClr val="141827"/>
                </a:solidFill>
                <a:latin typeface="Helvetica Neue"/>
              </a:rPr>
              <a:t>	- rakennusvalvonta</a:t>
            </a:r>
          </a:p>
          <a:p>
            <a:pPr algn="l"/>
            <a:r>
              <a:rPr lang="fi-FI" sz="2000" dirty="0">
                <a:solidFill>
                  <a:srgbClr val="141827"/>
                </a:solidFill>
                <a:latin typeface="Helvetica Neue"/>
              </a:rPr>
              <a:t>	- Merikarvian kunnan ostopalvelut </a:t>
            </a:r>
          </a:p>
          <a:p>
            <a:pPr algn="l"/>
            <a:r>
              <a:rPr lang="fi-FI" sz="2000" dirty="0">
                <a:solidFill>
                  <a:srgbClr val="333333"/>
                </a:solidFill>
                <a:latin typeface="calibri" panose="020F0502020204030204" pitchFamily="34" charset="0"/>
              </a:rPr>
              <a:t>	- </a:t>
            </a:r>
            <a:r>
              <a:rPr lang="fi-FI" sz="2000" dirty="0">
                <a:solidFill>
                  <a:srgbClr val="333333"/>
                </a:solidFill>
                <a:latin typeface="Helvetica Neue"/>
              </a:rPr>
              <a:t>selvityspyyntöjen läpikäynti</a:t>
            </a:r>
            <a:endParaRPr lang="fi-FI" sz="2000" b="0" i="0" dirty="0">
              <a:solidFill>
                <a:srgbClr val="333333"/>
              </a:solidFill>
              <a:effectLst/>
              <a:latin typeface="calibri" panose="020F0502020204030204" pitchFamily="34" charset="0"/>
            </a:endParaRPr>
          </a:p>
        </p:txBody>
      </p:sp>
    </p:spTree>
    <p:extLst>
      <p:ext uri="{BB962C8B-B14F-4D97-AF65-F5344CB8AC3E}">
        <p14:creationId xmlns:p14="http://schemas.microsoft.com/office/powerpoint/2010/main" val="29590609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EBA4AB-7D14-5C4A-7CD2-64F3801AE7F7}"/>
            </a:ext>
          </a:extLst>
        </p:cNvPr>
        <p:cNvGrpSpPr/>
        <p:nvPr/>
      </p:nvGrpSpPr>
      <p:grpSpPr>
        <a:xfrm>
          <a:off x="0" y="0"/>
          <a:ext cx="0" cy="0"/>
          <a:chOff x="0" y="0"/>
          <a:chExt cx="0" cy="0"/>
        </a:xfrm>
      </p:grpSpPr>
      <p:sp>
        <p:nvSpPr>
          <p:cNvPr id="3" name="Tekstin paikkamerkki 2">
            <a:extLst>
              <a:ext uri="{FF2B5EF4-FFF2-40B4-BE49-F238E27FC236}">
                <a16:creationId xmlns:a16="http://schemas.microsoft.com/office/drawing/2014/main" id="{7D857AE7-4AD4-5FD8-E20A-10376B2C11B4}"/>
              </a:ext>
            </a:extLst>
          </p:cNvPr>
          <p:cNvSpPr>
            <a:spLocks noGrp="1"/>
          </p:cNvSpPr>
          <p:nvPr>
            <p:ph type="body" idx="1"/>
          </p:nvPr>
        </p:nvSpPr>
        <p:spPr/>
        <p:txBody>
          <a:bodyPr>
            <a:normAutofit/>
          </a:bodyPr>
          <a:lstStyle/>
          <a:p>
            <a:r>
              <a:rPr lang="fi-FI" sz="2400" b="1" i="0" dirty="0">
                <a:solidFill>
                  <a:srgbClr val="333333"/>
                </a:solidFill>
                <a:effectLst/>
                <a:latin typeface="calibri" panose="020F0502020204030204" pitchFamily="34" charset="0"/>
              </a:rPr>
              <a:t>Yhteistoimintaneuvottelut 2025, neuvotteluprosessi</a:t>
            </a:r>
            <a:endParaRPr lang="fi-FI" sz="2400" b="1" i="0" dirty="0">
              <a:solidFill>
                <a:srgbClr val="000000"/>
              </a:solidFill>
              <a:effectLst/>
              <a:latin typeface="calibri" panose="020F0502020204030204" pitchFamily="34" charset="0"/>
            </a:endParaRPr>
          </a:p>
        </p:txBody>
      </p:sp>
      <p:sp>
        <p:nvSpPr>
          <p:cNvPr id="5" name="Tekstiruutu 4">
            <a:extLst>
              <a:ext uri="{FF2B5EF4-FFF2-40B4-BE49-F238E27FC236}">
                <a16:creationId xmlns:a16="http://schemas.microsoft.com/office/drawing/2014/main" id="{7A198A9C-6790-EFD1-CC66-F0F18B7E58A8}"/>
              </a:ext>
            </a:extLst>
          </p:cNvPr>
          <p:cNvSpPr txBox="1"/>
          <p:nvPr/>
        </p:nvSpPr>
        <p:spPr>
          <a:xfrm>
            <a:off x="831850" y="1794737"/>
            <a:ext cx="6781023" cy="4708981"/>
          </a:xfrm>
          <a:prstGeom prst="rect">
            <a:avLst/>
          </a:prstGeom>
          <a:noFill/>
        </p:spPr>
        <p:txBody>
          <a:bodyPr wrap="none" rtlCol="0">
            <a:spAutoFit/>
          </a:bodyPr>
          <a:lstStyle/>
          <a:p>
            <a:pPr algn="l"/>
            <a:endParaRPr lang="fi-FI" sz="2000" dirty="0">
              <a:solidFill>
                <a:srgbClr val="141827"/>
              </a:solidFill>
              <a:latin typeface="Helvetica Neue"/>
            </a:endParaRPr>
          </a:p>
          <a:p>
            <a:pPr algn="l"/>
            <a:r>
              <a:rPr lang="fi-FI" sz="2000" dirty="0">
                <a:solidFill>
                  <a:srgbClr val="141827"/>
                </a:solidFill>
                <a:latin typeface="Helvetica Neue"/>
              </a:rPr>
              <a:t>- tiistai 18.2.2025</a:t>
            </a:r>
          </a:p>
          <a:p>
            <a:pPr algn="l"/>
            <a:r>
              <a:rPr lang="fi-FI" sz="2000" dirty="0">
                <a:solidFill>
                  <a:srgbClr val="141827"/>
                </a:solidFill>
                <a:latin typeface="Helvetica Neue"/>
              </a:rPr>
              <a:t>	- tekninen toimi, käyttötalous</a:t>
            </a:r>
          </a:p>
          <a:p>
            <a:pPr algn="l"/>
            <a:r>
              <a:rPr lang="fi-FI" sz="2000" dirty="0">
                <a:solidFill>
                  <a:srgbClr val="141827"/>
                </a:solidFill>
                <a:latin typeface="Helvetica Neue"/>
              </a:rPr>
              <a:t>	- laitosmiestyö</a:t>
            </a:r>
          </a:p>
          <a:p>
            <a:pPr algn="l"/>
            <a:r>
              <a:rPr lang="fi-FI" sz="2000" dirty="0">
                <a:solidFill>
                  <a:srgbClr val="141827"/>
                </a:solidFill>
                <a:latin typeface="Helvetica Neue"/>
              </a:rPr>
              <a:t>	- ateriapalvelut</a:t>
            </a:r>
          </a:p>
          <a:p>
            <a:pPr algn="l"/>
            <a:r>
              <a:rPr lang="fi-FI" sz="2000" dirty="0">
                <a:solidFill>
                  <a:srgbClr val="141827"/>
                </a:solidFill>
                <a:latin typeface="Helvetica Neue"/>
              </a:rPr>
              <a:t>	- puhtauspalvelut</a:t>
            </a:r>
          </a:p>
          <a:p>
            <a:pPr algn="l"/>
            <a:r>
              <a:rPr lang="fi-FI" sz="2000" dirty="0">
                <a:solidFill>
                  <a:srgbClr val="141827"/>
                </a:solidFill>
                <a:latin typeface="Helvetica Neue"/>
              </a:rPr>
              <a:t>	- Merikarvian kunnan aineet ja tarvikkeet </a:t>
            </a:r>
          </a:p>
          <a:p>
            <a:pPr algn="l"/>
            <a:endParaRPr lang="fi-FI" sz="2000" dirty="0">
              <a:solidFill>
                <a:srgbClr val="141827"/>
              </a:solidFill>
              <a:latin typeface="Helvetica Neue"/>
            </a:endParaRPr>
          </a:p>
          <a:p>
            <a:pPr algn="l"/>
            <a:r>
              <a:rPr lang="fi-FI" sz="2000" dirty="0">
                <a:solidFill>
                  <a:srgbClr val="141827"/>
                </a:solidFill>
                <a:latin typeface="Helvetica Neue"/>
              </a:rPr>
              <a:t> - torstai 20.2.2025</a:t>
            </a:r>
          </a:p>
          <a:p>
            <a:pPr algn="l"/>
            <a:r>
              <a:rPr lang="fi-FI" sz="2000" dirty="0">
                <a:solidFill>
                  <a:srgbClr val="141827"/>
                </a:solidFill>
                <a:latin typeface="Helvetica Neue"/>
              </a:rPr>
              <a:t>	- vapaa-aikatoimi</a:t>
            </a:r>
          </a:p>
          <a:p>
            <a:pPr algn="l"/>
            <a:r>
              <a:rPr lang="fi-FI" sz="2000" dirty="0">
                <a:solidFill>
                  <a:srgbClr val="141827"/>
                </a:solidFill>
                <a:latin typeface="Helvetica Neue"/>
              </a:rPr>
              <a:t>	- hyvinvointiyksikkö</a:t>
            </a:r>
          </a:p>
          <a:p>
            <a:pPr algn="l"/>
            <a:r>
              <a:rPr lang="fi-FI" sz="2000" dirty="0">
                <a:solidFill>
                  <a:srgbClr val="141827"/>
                </a:solidFill>
                <a:latin typeface="Helvetica Neue"/>
              </a:rPr>
              <a:t>	- Merikarvian kunnan kiinteistöjen vuokraustilanne</a:t>
            </a:r>
          </a:p>
          <a:p>
            <a:pPr algn="l"/>
            <a:r>
              <a:rPr lang="fi-FI" sz="2000" dirty="0">
                <a:solidFill>
                  <a:srgbClr val="141827"/>
                </a:solidFill>
                <a:latin typeface="Helvetica Neue"/>
              </a:rPr>
              <a:t>	- Merikarvian kunnan lisätulojen hankkiminen</a:t>
            </a:r>
          </a:p>
          <a:p>
            <a:pPr algn="l"/>
            <a:endParaRPr lang="fi-FI" sz="2000" dirty="0">
              <a:solidFill>
                <a:srgbClr val="141827"/>
              </a:solidFill>
              <a:latin typeface="Helvetica Neue"/>
            </a:endParaRPr>
          </a:p>
          <a:p>
            <a:pPr algn="l"/>
            <a:endParaRPr lang="fi-FI" sz="2000" b="0" i="0" dirty="0">
              <a:solidFill>
                <a:srgbClr val="333333"/>
              </a:solidFill>
              <a:effectLst/>
              <a:latin typeface="calibri" panose="020F0502020204030204" pitchFamily="34" charset="0"/>
            </a:endParaRPr>
          </a:p>
        </p:txBody>
      </p:sp>
    </p:spTree>
    <p:extLst>
      <p:ext uri="{BB962C8B-B14F-4D97-AF65-F5344CB8AC3E}">
        <p14:creationId xmlns:p14="http://schemas.microsoft.com/office/powerpoint/2010/main" val="16423298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3EA3D-9009-B97B-F7A7-9012396736A5}"/>
            </a:ext>
          </a:extLst>
        </p:cNvPr>
        <p:cNvGrpSpPr/>
        <p:nvPr/>
      </p:nvGrpSpPr>
      <p:grpSpPr>
        <a:xfrm>
          <a:off x="0" y="0"/>
          <a:ext cx="0" cy="0"/>
          <a:chOff x="0" y="0"/>
          <a:chExt cx="0" cy="0"/>
        </a:xfrm>
      </p:grpSpPr>
      <p:sp>
        <p:nvSpPr>
          <p:cNvPr id="3" name="Tekstin paikkamerkki 2">
            <a:extLst>
              <a:ext uri="{FF2B5EF4-FFF2-40B4-BE49-F238E27FC236}">
                <a16:creationId xmlns:a16="http://schemas.microsoft.com/office/drawing/2014/main" id="{D228DF46-8F2B-8405-38A5-9F4066E5FC8C}"/>
              </a:ext>
            </a:extLst>
          </p:cNvPr>
          <p:cNvSpPr>
            <a:spLocks noGrp="1"/>
          </p:cNvSpPr>
          <p:nvPr>
            <p:ph type="body" idx="1"/>
          </p:nvPr>
        </p:nvSpPr>
        <p:spPr/>
        <p:txBody>
          <a:bodyPr>
            <a:normAutofit/>
          </a:bodyPr>
          <a:lstStyle/>
          <a:p>
            <a:r>
              <a:rPr lang="fi-FI" sz="2400" b="1" i="0" dirty="0">
                <a:solidFill>
                  <a:srgbClr val="333333"/>
                </a:solidFill>
                <a:effectLst/>
                <a:latin typeface="calibri" panose="020F0502020204030204" pitchFamily="34" charset="0"/>
              </a:rPr>
              <a:t>Yhteistoimintaneuvottelut 2025, neuvotteluprosessi</a:t>
            </a:r>
            <a:endParaRPr lang="fi-FI" sz="2400" b="1" i="0" dirty="0">
              <a:solidFill>
                <a:srgbClr val="000000"/>
              </a:solidFill>
              <a:effectLst/>
              <a:latin typeface="calibri" panose="020F0502020204030204" pitchFamily="34" charset="0"/>
            </a:endParaRPr>
          </a:p>
        </p:txBody>
      </p:sp>
      <p:sp>
        <p:nvSpPr>
          <p:cNvPr id="5" name="Tekstiruutu 4">
            <a:extLst>
              <a:ext uri="{FF2B5EF4-FFF2-40B4-BE49-F238E27FC236}">
                <a16:creationId xmlns:a16="http://schemas.microsoft.com/office/drawing/2014/main" id="{215EFB8A-7800-630A-CFEB-986B5C82DCC3}"/>
              </a:ext>
            </a:extLst>
          </p:cNvPr>
          <p:cNvSpPr txBox="1"/>
          <p:nvPr/>
        </p:nvSpPr>
        <p:spPr>
          <a:xfrm>
            <a:off x="831850" y="1794737"/>
            <a:ext cx="5708614" cy="3785652"/>
          </a:xfrm>
          <a:prstGeom prst="rect">
            <a:avLst/>
          </a:prstGeom>
          <a:noFill/>
        </p:spPr>
        <p:txBody>
          <a:bodyPr wrap="none" rtlCol="0">
            <a:spAutoFit/>
          </a:bodyPr>
          <a:lstStyle/>
          <a:p>
            <a:pPr algn="l"/>
            <a:endParaRPr lang="fi-FI" sz="2000" dirty="0">
              <a:solidFill>
                <a:srgbClr val="141827"/>
              </a:solidFill>
              <a:latin typeface="Helvetica Neue"/>
            </a:endParaRPr>
          </a:p>
          <a:p>
            <a:pPr algn="l"/>
            <a:r>
              <a:rPr lang="fi-FI" sz="2000" dirty="0">
                <a:solidFill>
                  <a:srgbClr val="141827"/>
                </a:solidFill>
                <a:latin typeface="Helvetica Neue"/>
              </a:rPr>
              <a:t>- tiistai 25.2.2025</a:t>
            </a:r>
          </a:p>
          <a:p>
            <a:pPr algn="l"/>
            <a:r>
              <a:rPr lang="fi-FI" sz="2000" dirty="0">
                <a:solidFill>
                  <a:srgbClr val="141827"/>
                </a:solidFill>
                <a:latin typeface="Helvetica Neue"/>
              </a:rPr>
              <a:t>	- hallinto</a:t>
            </a:r>
          </a:p>
          <a:p>
            <a:pPr algn="l"/>
            <a:r>
              <a:rPr lang="fi-FI" sz="2000" dirty="0">
                <a:solidFill>
                  <a:srgbClr val="141827"/>
                </a:solidFill>
                <a:latin typeface="Helvetica Neue"/>
              </a:rPr>
              <a:t>	- johtaminen</a:t>
            </a:r>
          </a:p>
          <a:p>
            <a:pPr algn="l"/>
            <a:r>
              <a:rPr lang="fi-FI" sz="2000" dirty="0">
                <a:solidFill>
                  <a:srgbClr val="141827"/>
                </a:solidFill>
                <a:latin typeface="Helvetica Neue"/>
              </a:rPr>
              <a:t>	- Merikarvian kunnan ostopalvelut </a:t>
            </a:r>
          </a:p>
          <a:p>
            <a:pPr algn="l"/>
            <a:endParaRPr lang="fi-FI" sz="2000" dirty="0">
              <a:solidFill>
                <a:srgbClr val="141827"/>
              </a:solidFill>
              <a:latin typeface="Helvetica Neue"/>
            </a:endParaRPr>
          </a:p>
          <a:p>
            <a:pPr algn="l"/>
            <a:r>
              <a:rPr lang="fi-FI" sz="2000" dirty="0">
                <a:solidFill>
                  <a:srgbClr val="141827"/>
                </a:solidFill>
                <a:latin typeface="Helvetica Neue"/>
              </a:rPr>
              <a:t> - torstai 27.2.2025</a:t>
            </a:r>
          </a:p>
          <a:p>
            <a:pPr algn="l"/>
            <a:r>
              <a:rPr lang="fi-FI" sz="2000" dirty="0">
                <a:solidFill>
                  <a:srgbClr val="141827"/>
                </a:solidFill>
                <a:latin typeface="Helvetica Neue"/>
              </a:rPr>
              <a:t>	- hallinto</a:t>
            </a:r>
          </a:p>
          <a:p>
            <a:pPr algn="l"/>
            <a:r>
              <a:rPr lang="fi-FI" sz="2000" dirty="0">
                <a:solidFill>
                  <a:srgbClr val="141827"/>
                </a:solidFill>
                <a:latin typeface="Helvetica Neue"/>
              </a:rPr>
              <a:t>	- johtaminen</a:t>
            </a:r>
          </a:p>
          <a:p>
            <a:pPr algn="l"/>
            <a:r>
              <a:rPr lang="fi-FI" sz="2000" dirty="0">
                <a:solidFill>
                  <a:srgbClr val="141827"/>
                </a:solidFill>
                <a:latin typeface="Helvetica Neue"/>
              </a:rPr>
              <a:t>	- Merikarvian kunnan aineet ja tarvikkeet</a:t>
            </a:r>
          </a:p>
          <a:p>
            <a:pPr algn="l"/>
            <a:endParaRPr lang="fi-FI" sz="2000" dirty="0">
              <a:solidFill>
                <a:srgbClr val="141827"/>
              </a:solidFill>
              <a:latin typeface="Helvetica Neue"/>
            </a:endParaRPr>
          </a:p>
          <a:p>
            <a:pPr algn="l"/>
            <a:endParaRPr lang="fi-FI" sz="2000" b="0" i="0" dirty="0">
              <a:solidFill>
                <a:srgbClr val="333333"/>
              </a:solidFill>
              <a:effectLst/>
              <a:latin typeface="calibri" panose="020F0502020204030204" pitchFamily="34" charset="0"/>
            </a:endParaRPr>
          </a:p>
        </p:txBody>
      </p:sp>
    </p:spTree>
    <p:extLst>
      <p:ext uri="{BB962C8B-B14F-4D97-AF65-F5344CB8AC3E}">
        <p14:creationId xmlns:p14="http://schemas.microsoft.com/office/powerpoint/2010/main" val="37202055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229BE-21FC-0D63-4578-9F9EE93AF49E}"/>
            </a:ext>
          </a:extLst>
        </p:cNvPr>
        <p:cNvGrpSpPr/>
        <p:nvPr/>
      </p:nvGrpSpPr>
      <p:grpSpPr>
        <a:xfrm>
          <a:off x="0" y="0"/>
          <a:ext cx="0" cy="0"/>
          <a:chOff x="0" y="0"/>
          <a:chExt cx="0" cy="0"/>
        </a:xfrm>
      </p:grpSpPr>
      <p:sp>
        <p:nvSpPr>
          <p:cNvPr id="3" name="Tekstin paikkamerkki 2">
            <a:extLst>
              <a:ext uri="{FF2B5EF4-FFF2-40B4-BE49-F238E27FC236}">
                <a16:creationId xmlns:a16="http://schemas.microsoft.com/office/drawing/2014/main" id="{E5AC1826-8814-99D2-E21F-1DF152FF4229}"/>
              </a:ext>
            </a:extLst>
          </p:cNvPr>
          <p:cNvSpPr>
            <a:spLocks noGrp="1"/>
          </p:cNvSpPr>
          <p:nvPr>
            <p:ph type="body" idx="1"/>
          </p:nvPr>
        </p:nvSpPr>
        <p:spPr/>
        <p:txBody>
          <a:bodyPr>
            <a:normAutofit/>
          </a:bodyPr>
          <a:lstStyle/>
          <a:p>
            <a:r>
              <a:rPr lang="fi-FI" sz="2400" b="1" i="0" dirty="0">
                <a:solidFill>
                  <a:srgbClr val="333333"/>
                </a:solidFill>
                <a:effectLst/>
                <a:latin typeface="calibri" panose="020F0502020204030204" pitchFamily="34" charset="0"/>
              </a:rPr>
              <a:t>Yhteistoimintaneuvottelut 2025, neuvotteluprosessi</a:t>
            </a:r>
            <a:endParaRPr lang="fi-FI" sz="2400" b="1" i="0" dirty="0">
              <a:solidFill>
                <a:srgbClr val="000000"/>
              </a:solidFill>
              <a:effectLst/>
              <a:latin typeface="calibri" panose="020F0502020204030204" pitchFamily="34" charset="0"/>
            </a:endParaRPr>
          </a:p>
        </p:txBody>
      </p:sp>
      <p:sp>
        <p:nvSpPr>
          <p:cNvPr id="5" name="Tekstiruutu 4">
            <a:extLst>
              <a:ext uri="{FF2B5EF4-FFF2-40B4-BE49-F238E27FC236}">
                <a16:creationId xmlns:a16="http://schemas.microsoft.com/office/drawing/2014/main" id="{00BF2353-5EA8-B7F5-B9B1-70FDBC0B93AA}"/>
              </a:ext>
            </a:extLst>
          </p:cNvPr>
          <p:cNvSpPr txBox="1"/>
          <p:nvPr/>
        </p:nvSpPr>
        <p:spPr>
          <a:xfrm>
            <a:off x="831850" y="1794737"/>
            <a:ext cx="8901796" cy="4708981"/>
          </a:xfrm>
          <a:prstGeom prst="rect">
            <a:avLst/>
          </a:prstGeom>
          <a:noFill/>
        </p:spPr>
        <p:txBody>
          <a:bodyPr wrap="none" rtlCol="0">
            <a:spAutoFit/>
          </a:bodyPr>
          <a:lstStyle/>
          <a:p>
            <a:pPr algn="l"/>
            <a:endParaRPr lang="fi-FI" sz="2000" dirty="0">
              <a:solidFill>
                <a:srgbClr val="141827"/>
              </a:solidFill>
              <a:latin typeface="Helvetica Neue"/>
            </a:endParaRPr>
          </a:p>
          <a:p>
            <a:pPr algn="l"/>
            <a:r>
              <a:rPr lang="fi-FI" sz="2000" dirty="0">
                <a:solidFill>
                  <a:srgbClr val="141827"/>
                </a:solidFill>
                <a:latin typeface="Helvetica Neue"/>
              </a:rPr>
              <a:t>- maanantai 3.3.2025</a:t>
            </a:r>
          </a:p>
          <a:p>
            <a:pPr algn="l"/>
            <a:r>
              <a:rPr lang="fi-FI" sz="2000" dirty="0">
                <a:solidFill>
                  <a:srgbClr val="141827"/>
                </a:solidFill>
                <a:latin typeface="Helvetica Neue"/>
              </a:rPr>
              <a:t>	- vapaa-aikatoimen jatkokäsittely</a:t>
            </a:r>
          </a:p>
          <a:p>
            <a:pPr algn="l"/>
            <a:r>
              <a:rPr lang="fi-FI" sz="2000" dirty="0">
                <a:solidFill>
                  <a:srgbClr val="141827"/>
                </a:solidFill>
                <a:latin typeface="Helvetica Neue"/>
              </a:rPr>
              <a:t>	- ateria- ja puhdistuspalveluiden jatkokäsittely</a:t>
            </a:r>
          </a:p>
          <a:p>
            <a:pPr algn="l"/>
            <a:r>
              <a:rPr lang="fi-FI" sz="2000" dirty="0">
                <a:solidFill>
                  <a:srgbClr val="141827"/>
                </a:solidFill>
                <a:latin typeface="Helvetica Neue"/>
              </a:rPr>
              <a:t>	- selvityspyyntöjen läpikäynti</a:t>
            </a:r>
          </a:p>
          <a:p>
            <a:pPr algn="l"/>
            <a:r>
              <a:rPr lang="fi-FI" sz="2000" dirty="0">
                <a:solidFill>
                  <a:srgbClr val="141827"/>
                </a:solidFill>
                <a:latin typeface="Helvetica Neue"/>
              </a:rPr>
              <a:t>	- henkilöstöltä saatujen ehdotusten läpikäynti</a:t>
            </a:r>
          </a:p>
          <a:p>
            <a:pPr algn="l"/>
            <a:r>
              <a:rPr lang="fi-FI" sz="2000" dirty="0">
                <a:solidFill>
                  <a:srgbClr val="141827"/>
                </a:solidFill>
                <a:latin typeface="Helvetica Neue"/>
              </a:rPr>
              <a:t>	- neuvottelujen jatkoprosessin läpikäynti</a:t>
            </a:r>
          </a:p>
          <a:p>
            <a:pPr algn="l"/>
            <a:endParaRPr lang="fi-FI" sz="2000" dirty="0">
              <a:solidFill>
                <a:srgbClr val="141827"/>
              </a:solidFill>
              <a:latin typeface="Helvetica Neue"/>
            </a:endParaRPr>
          </a:p>
          <a:p>
            <a:pPr algn="l"/>
            <a:r>
              <a:rPr lang="fi-FI" sz="2000" dirty="0">
                <a:solidFill>
                  <a:srgbClr val="141827"/>
                </a:solidFill>
                <a:latin typeface="Helvetica Neue"/>
              </a:rPr>
              <a:t> - torstai 5.3.2025</a:t>
            </a:r>
          </a:p>
          <a:p>
            <a:pPr algn="l"/>
            <a:r>
              <a:rPr lang="fi-FI" sz="2000" dirty="0">
                <a:solidFill>
                  <a:srgbClr val="141827"/>
                </a:solidFill>
                <a:latin typeface="Helvetica Neue"/>
              </a:rPr>
              <a:t>	- ehdotus neuvottelujen päättymisestä 10.3.2025 kunnanhallitukseen</a:t>
            </a:r>
          </a:p>
          <a:p>
            <a:pPr algn="l"/>
            <a:r>
              <a:rPr lang="fi-FI" sz="2000" dirty="0">
                <a:solidFill>
                  <a:srgbClr val="141827"/>
                </a:solidFill>
                <a:latin typeface="Helvetica Neue"/>
              </a:rPr>
              <a:t>	- alustava suunnitelma toimenpiteistä</a:t>
            </a:r>
          </a:p>
          <a:p>
            <a:pPr algn="l"/>
            <a:r>
              <a:rPr lang="fi-FI" sz="2000" dirty="0">
                <a:solidFill>
                  <a:srgbClr val="141827"/>
                </a:solidFill>
                <a:latin typeface="Helvetica Neue"/>
              </a:rPr>
              <a:t>	- päätöksenteko kunnanhallituksessa 17.3.2025</a:t>
            </a:r>
          </a:p>
          <a:p>
            <a:pPr algn="l"/>
            <a:r>
              <a:rPr lang="fi-FI" sz="2000" dirty="0">
                <a:solidFill>
                  <a:srgbClr val="141827"/>
                </a:solidFill>
                <a:latin typeface="Helvetica Neue"/>
              </a:rPr>
              <a:t>	- tuloksista tiedottaminen</a:t>
            </a:r>
          </a:p>
          <a:p>
            <a:pPr algn="l"/>
            <a:endParaRPr lang="fi-FI" sz="2000" dirty="0">
              <a:solidFill>
                <a:srgbClr val="141827"/>
              </a:solidFill>
              <a:latin typeface="Helvetica Neue"/>
            </a:endParaRPr>
          </a:p>
          <a:p>
            <a:pPr algn="l"/>
            <a:endParaRPr lang="fi-FI" sz="2000" b="0" i="0" dirty="0">
              <a:solidFill>
                <a:srgbClr val="333333"/>
              </a:solidFill>
              <a:effectLst/>
              <a:latin typeface="calibri" panose="020F0502020204030204" pitchFamily="34" charset="0"/>
            </a:endParaRPr>
          </a:p>
        </p:txBody>
      </p:sp>
    </p:spTree>
    <p:extLst>
      <p:ext uri="{BB962C8B-B14F-4D97-AF65-F5344CB8AC3E}">
        <p14:creationId xmlns:p14="http://schemas.microsoft.com/office/powerpoint/2010/main" val="4608491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99D08-663D-AC52-47F5-0230AAF7A3A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4C5BA94-1012-7A3B-8833-9938E4F09B62}"/>
              </a:ext>
            </a:extLst>
          </p:cNvPr>
          <p:cNvSpPr>
            <a:spLocks noGrp="1"/>
          </p:cNvSpPr>
          <p:nvPr>
            <p:ph type="title"/>
          </p:nvPr>
        </p:nvSpPr>
        <p:spPr>
          <a:xfrm>
            <a:off x="838200" y="972231"/>
            <a:ext cx="11111334" cy="6538912"/>
          </a:xfrm>
        </p:spPr>
        <p:txBody>
          <a:bodyPr>
            <a:normAutofit/>
          </a:bodyPr>
          <a:lstStyle/>
          <a:p>
            <a:r>
              <a:rPr lang="fi-FI" sz="2000" b="1" dirty="0"/>
              <a:t>Henkilöstövähennykset:</a:t>
            </a:r>
            <a:br>
              <a:rPr lang="fi-FI" sz="2000" b="1" dirty="0"/>
            </a:br>
            <a:br>
              <a:rPr lang="fi-FI" sz="2000" b="1" dirty="0"/>
            </a:br>
            <a:r>
              <a:rPr lang="fi-FI" sz="2000" b="1" dirty="0"/>
              <a:t> - </a:t>
            </a:r>
            <a:r>
              <a:rPr lang="fi-FI" sz="2000" dirty="0"/>
              <a:t>eläköitymiset</a:t>
            </a:r>
            <a:r>
              <a:rPr lang="fi-FI" sz="2000" b="1" dirty="0"/>
              <a:t>		neljä ja puoli henkilötyövuotta </a:t>
            </a:r>
            <a:br>
              <a:rPr lang="fi-FI" sz="2000" b="1" dirty="0"/>
            </a:br>
            <a:r>
              <a:rPr lang="fi-FI" sz="2000" dirty="0"/>
              <a:t>    </a:t>
            </a:r>
            <a:br>
              <a:rPr lang="fi-FI" sz="2000" dirty="0"/>
            </a:br>
            <a:r>
              <a:rPr lang="fi-FI" sz="2000" b="1" dirty="0"/>
              <a:t> - </a:t>
            </a:r>
            <a:r>
              <a:rPr lang="fi-FI" sz="2000" dirty="0"/>
              <a:t>määräaikaiset</a:t>
            </a:r>
            <a:r>
              <a:rPr lang="fi-FI" sz="2000" b="1" dirty="0"/>
              <a:t>		kolme ja puoli henkilötyövuotta </a:t>
            </a:r>
            <a:br>
              <a:rPr lang="fi-FI" sz="2000" b="1" dirty="0"/>
            </a:br>
            <a:r>
              <a:rPr lang="fi-FI" sz="2000" dirty="0"/>
              <a:t>    </a:t>
            </a:r>
            <a:br>
              <a:rPr lang="fi-FI" sz="2000" dirty="0"/>
            </a:br>
            <a:r>
              <a:rPr lang="fi-FI" sz="2000" b="1" dirty="0"/>
              <a:t> - </a:t>
            </a:r>
            <a:r>
              <a:rPr lang="fi-FI" sz="2000" dirty="0"/>
              <a:t>sijaiskustannukset</a:t>
            </a:r>
            <a:r>
              <a:rPr lang="fi-FI" sz="2000" b="1" dirty="0"/>
              <a:t>	yksi henkilötyövuosi</a:t>
            </a:r>
            <a:r>
              <a:rPr lang="fi-FI" sz="2000" dirty="0"/>
              <a:t> </a:t>
            </a:r>
            <a:br>
              <a:rPr lang="fi-FI" sz="2000" dirty="0"/>
            </a:br>
            <a:r>
              <a:rPr lang="fi-FI" sz="2000" dirty="0"/>
              <a:t>      </a:t>
            </a:r>
            <a:br>
              <a:rPr lang="fi-FI" sz="2000" dirty="0"/>
            </a:br>
            <a:r>
              <a:rPr lang="fi-FI" sz="2000" dirty="0"/>
              <a:t> - irtisanomiset		</a:t>
            </a:r>
            <a:r>
              <a:rPr lang="fi-FI" sz="2000" b="1"/>
              <a:t>yksi henkilötyövuosi </a:t>
            </a:r>
            <a:br>
              <a:rPr lang="fi-FI" sz="2000" dirty="0"/>
            </a:br>
            <a:r>
              <a:rPr lang="fi-FI" sz="2000" dirty="0"/>
              <a:t>    </a:t>
            </a:r>
            <a:br>
              <a:rPr lang="fi-FI" sz="2000" dirty="0"/>
            </a:br>
            <a:r>
              <a:rPr lang="fi-FI" sz="2000" dirty="0"/>
              <a:t> </a:t>
            </a:r>
            <a:r>
              <a:rPr lang="fi-FI" sz="2000" b="1" dirty="0"/>
              <a:t>- </a:t>
            </a:r>
            <a:r>
              <a:rPr lang="fi-FI" sz="2000" dirty="0"/>
              <a:t>osa-aikaistamiset</a:t>
            </a:r>
            <a:r>
              <a:rPr lang="fi-FI" sz="2000" b="1" dirty="0"/>
              <a:t>	ei toimenpiteenä </a:t>
            </a:r>
            <a:br>
              <a:rPr lang="fi-FI" sz="2000" b="1" dirty="0"/>
            </a:br>
            <a:r>
              <a:rPr lang="fi-FI" sz="2000" b="1" dirty="0"/>
              <a:t> </a:t>
            </a:r>
            <a:br>
              <a:rPr lang="fi-FI" sz="2000" b="1" dirty="0"/>
            </a:br>
            <a:r>
              <a:rPr lang="fi-FI" sz="2000" b="1" dirty="0"/>
              <a:t> - </a:t>
            </a:r>
            <a:r>
              <a:rPr lang="fi-FI" sz="2000" dirty="0"/>
              <a:t>lomautukset</a:t>
            </a:r>
            <a:r>
              <a:rPr lang="fi-FI" sz="2000" b="1" dirty="0"/>
              <a:t>		ei toimenpiteenä</a:t>
            </a:r>
            <a:br>
              <a:rPr lang="fi-FI" sz="2000" b="1" dirty="0"/>
            </a:br>
            <a:br>
              <a:rPr lang="fi-FI" sz="2000" dirty="0"/>
            </a:br>
            <a:br>
              <a:rPr lang="fi-FI" sz="2000" dirty="0"/>
            </a:br>
            <a:endParaRPr lang="fi-FI" sz="2000" dirty="0"/>
          </a:p>
        </p:txBody>
      </p:sp>
      <p:sp>
        <p:nvSpPr>
          <p:cNvPr id="4" name="Slide Number Placeholder 3">
            <a:extLst>
              <a:ext uri="{FF2B5EF4-FFF2-40B4-BE49-F238E27FC236}">
                <a16:creationId xmlns:a16="http://schemas.microsoft.com/office/drawing/2014/main" id="{9F7F77AF-BFB6-6E7B-4C24-8914E6A553E3}"/>
              </a:ext>
            </a:extLst>
          </p:cNvPr>
          <p:cNvSpPr>
            <a:spLocks noGrp="1"/>
          </p:cNvSpPr>
          <p:nvPr>
            <p:ph type="sldNum" sz="quarter" idx="10"/>
          </p:nvPr>
        </p:nvSpPr>
        <p:spPr/>
        <p:txBody>
          <a:bodyPr/>
          <a:lstStyle/>
          <a:p>
            <a:fld id="{C5FB1059-60CE-CC4A-BAC5-DF1877C21BDD}" type="slidenum">
              <a:rPr lang="fi-FI" smtClean="0"/>
              <a:t>34</a:t>
            </a:fld>
            <a:endParaRPr lang="fi-FI" dirty="0"/>
          </a:p>
        </p:txBody>
      </p:sp>
    </p:spTree>
    <p:extLst>
      <p:ext uri="{BB962C8B-B14F-4D97-AF65-F5344CB8AC3E}">
        <p14:creationId xmlns:p14="http://schemas.microsoft.com/office/powerpoint/2010/main" val="2595435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80CED-C68E-245F-FF29-BDC3CB2B7C7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622707F-CA81-34B6-F185-C5CFB05A76ED}"/>
              </a:ext>
            </a:extLst>
          </p:cNvPr>
          <p:cNvSpPr>
            <a:spLocks noGrp="1"/>
          </p:cNvSpPr>
          <p:nvPr>
            <p:ph type="title"/>
          </p:nvPr>
        </p:nvSpPr>
        <p:spPr>
          <a:xfrm>
            <a:off x="887833" y="1046875"/>
            <a:ext cx="11111334" cy="5167312"/>
          </a:xfrm>
        </p:spPr>
        <p:txBody>
          <a:bodyPr>
            <a:normAutofit fontScale="90000"/>
          </a:bodyPr>
          <a:lstStyle/>
          <a:p>
            <a:br>
              <a:rPr lang="fi-FI" sz="2000" b="1" dirty="0"/>
            </a:br>
            <a:br>
              <a:rPr lang="fi-FI" sz="2000" b="1" dirty="0"/>
            </a:br>
            <a:br>
              <a:rPr lang="fi-FI" sz="2000" b="1" dirty="0"/>
            </a:br>
            <a:r>
              <a:rPr lang="fi-FI" sz="2200" b="1" dirty="0"/>
              <a:t>Yhteenveto						  2025		  2026		2027</a:t>
            </a:r>
            <a:br>
              <a:rPr lang="fi-FI" sz="2200" b="1" dirty="0"/>
            </a:br>
            <a:r>
              <a:rPr lang="fi-FI" sz="2000" b="1" dirty="0"/>
              <a:t>Tulojen lisäykset:	60 500					157 000	                  - 96 500</a:t>
            </a:r>
            <a:br>
              <a:rPr lang="fi-FI" sz="2000" b="1" dirty="0"/>
            </a:br>
            <a:r>
              <a:rPr lang="fi-FI" sz="2000" b="1" dirty="0"/>
              <a:t> </a:t>
            </a:r>
            <a:r>
              <a:rPr lang="fi-FI" sz="2000" dirty="0"/>
              <a:t>- kiinteistöt, uudet vuokratut				120 000	               - 120 000		</a:t>
            </a:r>
            <a:br>
              <a:rPr lang="fi-FI" sz="2000" dirty="0"/>
            </a:br>
            <a:r>
              <a:rPr lang="fi-FI" sz="2000" dirty="0"/>
              <a:t> - kiinteistöt, vuokraamatta					  20 000		  20 000</a:t>
            </a:r>
            <a:br>
              <a:rPr lang="fi-FI" sz="2000" dirty="0"/>
            </a:br>
            <a:r>
              <a:rPr lang="fi-FI" sz="2000" dirty="0"/>
              <a:t> - kiinteistöt, ulkopuolinen josta luovuttu			  17 000		    3 500						</a:t>
            </a:r>
            <a:br>
              <a:rPr lang="fi-FI" sz="2000" b="1" dirty="0"/>
            </a:br>
            <a:r>
              <a:rPr lang="fi-FI" sz="2000" b="1" dirty="0"/>
              <a:t>Aineet ja tarvikkeet:	95 000				  50 000		  45 000</a:t>
            </a:r>
            <a:br>
              <a:rPr lang="fi-FI" sz="2000" b="1" dirty="0"/>
            </a:br>
            <a:r>
              <a:rPr lang="fi-FI" sz="2000" dirty="0"/>
              <a:t> - uusi energiaratkaisu väliaikaisen öljylämmityksen sijaan		  40 000		  40 000</a:t>
            </a:r>
            <a:br>
              <a:rPr lang="fi-FI" sz="2000" dirty="0"/>
            </a:br>
            <a:r>
              <a:rPr lang="fi-FI" sz="2000" dirty="0"/>
              <a:t> - vakuutukset						  10 000                         5 000</a:t>
            </a:r>
            <a:br>
              <a:rPr lang="fi-FI" sz="2000" dirty="0"/>
            </a:br>
            <a:br>
              <a:rPr lang="fi-FI" sz="2000" b="1" dirty="0"/>
            </a:br>
            <a:r>
              <a:rPr lang="fi-FI" sz="2000" b="1" dirty="0"/>
              <a:t>Ostopalvelut:	72 500					  17 500		  27 500		27 500</a:t>
            </a:r>
            <a:br>
              <a:rPr lang="fi-FI" sz="2000" b="1" dirty="0"/>
            </a:br>
            <a:r>
              <a:rPr lang="fi-FI" sz="2000" dirty="0"/>
              <a:t> - koulukuljetukset								  27 500		27 500</a:t>
            </a:r>
            <a:br>
              <a:rPr lang="fi-FI" sz="2000" dirty="0"/>
            </a:br>
            <a:r>
              <a:rPr lang="fi-FI" sz="2000" dirty="0"/>
              <a:t> - ajokorttien hankinta					    7 500</a:t>
            </a:r>
            <a:br>
              <a:rPr lang="fi-FI" sz="2000" dirty="0"/>
            </a:br>
            <a:r>
              <a:rPr lang="fi-FI" sz="2000" dirty="0"/>
              <a:t> - tietotekniset sovellukset					  10 000		  </a:t>
            </a:r>
            <a:br>
              <a:rPr lang="fi-FI" sz="2000" b="1" dirty="0"/>
            </a:br>
            <a:br>
              <a:rPr lang="fi-FI" sz="2000" b="1" dirty="0"/>
            </a:br>
            <a:r>
              <a:rPr lang="fi-FI" sz="2000" b="1" dirty="0"/>
              <a:t>Henkilöstömenot:	375 000					121 000		194 000		60 000</a:t>
            </a:r>
            <a:br>
              <a:rPr lang="fi-FI" sz="2000" b="1" dirty="0"/>
            </a:br>
            <a:r>
              <a:rPr lang="fi-FI" sz="2000" dirty="0"/>
              <a:t> - eläköitymiset						  16 000		  69 000		60 000</a:t>
            </a:r>
            <a:br>
              <a:rPr lang="fi-FI" sz="2000" dirty="0"/>
            </a:br>
            <a:r>
              <a:rPr lang="fi-FI" sz="2000" dirty="0"/>
              <a:t> - määräaikaiset						  45 000		  70 000</a:t>
            </a:r>
            <a:br>
              <a:rPr lang="fi-FI" sz="2000" dirty="0"/>
            </a:br>
            <a:r>
              <a:rPr lang="fi-FI" sz="2000" dirty="0"/>
              <a:t> - sijaiskustannukset					  20 000		  25 000</a:t>
            </a:r>
            <a:br>
              <a:rPr lang="fi-FI" sz="2000" dirty="0"/>
            </a:br>
            <a:r>
              <a:rPr lang="fi-FI" sz="2000" dirty="0"/>
              <a:t> - irtisanomiset						  40 000		  30 000		</a:t>
            </a:r>
            <a:br>
              <a:rPr lang="fi-FI" sz="2200" b="1" dirty="0"/>
            </a:br>
            <a:r>
              <a:rPr lang="fi-FI" sz="2200" b="1" dirty="0"/>
              <a:t> Yhteensä	603 000				               345 500	              170 000		87 500</a:t>
            </a:r>
          </a:p>
        </p:txBody>
      </p:sp>
      <p:sp>
        <p:nvSpPr>
          <p:cNvPr id="4" name="Slide Number Placeholder 3">
            <a:extLst>
              <a:ext uri="{FF2B5EF4-FFF2-40B4-BE49-F238E27FC236}">
                <a16:creationId xmlns:a16="http://schemas.microsoft.com/office/drawing/2014/main" id="{9D8DDDBF-F0BE-29E9-9BAD-D97C6AB52F91}"/>
              </a:ext>
            </a:extLst>
          </p:cNvPr>
          <p:cNvSpPr>
            <a:spLocks noGrp="1"/>
          </p:cNvSpPr>
          <p:nvPr>
            <p:ph type="sldNum" sz="quarter" idx="10"/>
          </p:nvPr>
        </p:nvSpPr>
        <p:spPr/>
        <p:txBody>
          <a:bodyPr/>
          <a:lstStyle/>
          <a:p>
            <a:endParaRPr lang="fi-FI" dirty="0"/>
          </a:p>
        </p:txBody>
      </p:sp>
    </p:spTree>
    <p:extLst>
      <p:ext uri="{BB962C8B-B14F-4D97-AF65-F5344CB8AC3E}">
        <p14:creationId xmlns:p14="http://schemas.microsoft.com/office/powerpoint/2010/main" val="2691146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descr="Kuva, joka sisältää kohteen kartta, teksti, diagrammi, atlas&#10;&#10;Kuvaus luotu automaattisesti">
            <a:extLst>
              <a:ext uri="{FF2B5EF4-FFF2-40B4-BE49-F238E27FC236}">
                <a16:creationId xmlns:a16="http://schemas.microsoft.com/office/drawing/2014/main" id="{DEE81FA5-AF52-E9E4-1DBA-AAA4678384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0750" y="427908"/>
            <a:ext cx="7326961" cy="6426281"/>
          </a:xfrm>
          <a:prstGeom prst="rect">
            <a:avLst/>
          </a:prstGeom>
        </p:spPr>
      </p:pic>
      <p:sp>
        <p:nvSpPr>
          <p:cNvPr id="6" name="Tekstiruutu 5">
            <a:extLst>
              <a:ext uri="{FF2B5EF4-FFF2-40B4-BE49-F238E27FC236}">
                <a16:creationId xmlns:a16="http://schemas.microsoft.com/office/drawing/2014/main" id="{109A0A18-4086-411D-E924-6DF2A43E28A5}"/>
              </a:ext>
            </a:extLst>
          </p:cNvPr>
          <p:cNvSpPr txBox="1"/>
          <p:nvPr/>
        </p:nvSpPr>
        <p:spPr>
          <a:xfrm>
            <a:off x="2190750" y="0"/>
            <a:ext cx="7326961" cy="369332"/>
          </a:xfrm>
          <a:prstGeom prst="rect">
            <a:avLst/>
          </a:prstGeom>
          <a:noFill/>
        </p:spPr>
        <p:txBody>
          <a:bodyPr wrap="square" rtlCol="0">
            <a:spAutoFit/>
          </a:bodyPr>
          <a:lstStyle/>
          <a:p>
            <a:pPr algn="ctr"/>
            <a:r>
              <a:rPr lang="fi-FI" dirty="0"/>
              <a:t>Kunnan ja Metsä </a:t>
            </a:r>
            <a:r>
              <a:rPr lang="fi-FI" dirty="0" err="1"/>
              <a:t>Fibre</a:t>
            </a:r>
            <a:r>
              <a:rPr lang="fi-FI" dirty="0"/>
              <a:t> Oy:n omistamat kiinteistöt</a:t>
            </a:r>
          </a:p>
        </p:txBody>
      </p:sp>
    </p:spTree>
    <p:extLst>
      <p:ext uri="{BB962C8B-B14F-4D97-AF65-F5344CB8AC3E}">
        <p14:creationId xmlns:p14="http://schemas.microsoft.com/office/powerpoint/2010/main" val="99155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descr="Kuva, joka sisältää kohteen teksti, kartta, diagrammi, atlas&#10;&#10;Kuvaus luotu automaattisesti">
            <a:extLst>
              <a:ext uri="{FF2B5EF4-FFF2-40B4-BE49-F238E27FC236}">
                <a16:creationId xmlns:a16="http://schemas.microsoft.com/office/drawing/2014/main" id="{7A78DB9A-5E41-F6CC-2BC5-AA93A3072F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4744" y="7280"/>
            <a:ext cx="9832962" cy="6850719"/>
          </a:xfrm>
          <a:prstGeom prst="rect">
            <a:avLst/>
          </a:prstGeom>
        </p:spPr>
      </p:pic>
    </p:spTree>
    <p:extLst>
      <p:ext uri="{BB962C8B-B14F-4D97-AF65-F5344CB8AC3E}">
        <p14:creationId xmlns:p14="http://schemas.microsoft.com/office/powerpoint/2010/main" val="449598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uva 5" descr="Kuva, joka sisältää kohteen ilma-, Ilmavalokuvaus, piha-, Lintuperspektiivi&#10;&#10;Kuvaus luotu automaattisesti">
            <a:extLst>
              <a:ext uri="{FF2B5EF4-FFF2-40B4-BE49-F238E27FC236}">
                <a16:creationId xmlns:a16="http://schemas.microsoft.com/office/drawing/2014/main" id="{ECE88EF0-99FD-9569-3860-5EE77DCF77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5828"/>
            <a:ext cx="9549517" cy="6366344"/>
          </a:xfrm>
          <a:prstGeom prst="rect">
            <a:avLst/>
          </a:prstGeom>
        </p:spPr>
      </p:pic>
      <p:sp>
        <p:nvSpPr>
          <p:cNvPr id="7" name="Tekstiruutu 6">
            <a:extLst>
              <a:ext uri="{FF2B5EF4-FFF2-40B4-BE49-F238E27FC236}">
                <a16:creationId xmlns:a16="http://schemas.microsoft.com/office/drawing/2014/main" id="{3E7CF486-8267-6B68-9F3A-6D7650221442}"/>
              </a:ext>
            </a:extLst>
          </p:cNvPr>
          <p:cNvSpPr txBox="1"/>
          <p:nvPr/>
        </p:nvSpPr>
        <p:spPr>
          <a:xfrm>
            <a:off x="9549517" y="-79653"/>
            <a:ext cx="2642483" cy="7017306"/>
          </a:xfrm>
          <a:prstGeom prst="rect">
            <a:avLst/>
          </a:prstGeom>
          <a:noFill/>
        </p:spPr>
        <p:txBody>
          <a:bodyPr wrap="square" rtlCol="0">
            <a:spAutoFit/>
          </a:bodyPr>
          <a:lstStyle/>
          <a:p>
            <a:r>
              <a:rPr lang="fi-FI" dirty="0"/>
              <a:t>1. Varastorakennus</a:t>
            </a:r>
          </a:p>
          <a:p>
            <a:r>
              <a:rPr lang="fi-FI" dirty="0"/>
              <a:t>     ~1944m²</a:t>
            </a:r>
          </a:p>
          <a:p>
            <a:endParaRPr lang="fi-FI" dirty="0"/>
          </a:p>
          <a:p>
            <a:r>
              <a:rPr lang="fi-FI" dirty="0"/>
              <a:t>2. Varastorakennus</a:t>
            </a:r>
          </a:p>
          <a:p>
            <a:r>
              <a:rPr lang="fi-FI" dirty="0"/>
              <a:t>     ~3600 m²</a:t>
            </a:r>
          </a:p>
          <a:p>
            <a:endParaRPr lang="fi-FI" dirty="0"/>
          </a:p>
          <a:p>
            <a:r>
              <a:rPr lang="fi-FI" dirty="0"/>
              <a:t>3. Varastorakennus</a:t>
            </a:r>
          </a:p>
          <a:p>
            <a:r>
              <a:rPr lang="fi-FI" dirty="0"/>
              <a:t>     ~4638 m²</a:t>
            </a:r>
          </a:p>
          <a:p>
            <a:endParaRPr lang="fi-FI" dirty="0"/>
          </a:p>
          <a:p>
            <a:r>
              <a:rPr lang="fi-FI" dirty="0"/>
              <a:t>4. Varastokatos</a:t>
            </a:r>
          </a:p>
          <a:p>
            <a:r>
              <a:rPr lang="fi-FI" dirty="0"/>
              <a:t>     ~1452 m²</a:t>
            </a:r>
          </a:p>
          <a:p>
            <a:endParaRPr lang="fi-FI" dirty="0"/>
          </a:p>
          <a:p>
            <a:r>
              <a:rPr lang="fi-FI" dirty="0"/>
              <a:t>5. </a:t>
            </a:r>
            <a:r>
              <a:rPr lang="fi-FI" dirty="0" err="1"/>
              <a:t>Pumppamo</a:t>
            </a:r>
            <a:endParaRPr lang="fi-FI" dirty="0"/>
          </a:p>
          <a:p>
            <a:r>
              <a:rPr lang="fi-FI" dirty="0"/>
              <a:t>     ~27 m²</a:t>
            </a:r>
          </a:p>
          <a:p>
            <a:endParaRPr lang="fi-FI" dirty="0"/>
          </a:p>
          <a:p>
            <a:r>
              <a:rPr lang="fi-FI" dirty="0"/>
              <a:t>6. Korjaamorakennus</a:t>
            </a:r>
          </a:p>
          <a:p>
            <a:r>
              <a:rPr lang="fi-FI" dirty="0"/>
              <a:t>     ~220 m²</a:t>
            </a:r>
          </a:p>
          <a:p>
            <a:endParaRPr lang="fi-FI" dirty="0"/>
          </a:p>
          <a:p>
            <a:r>
              <a:rPr lang="fi-FI" dirty="0"/>
              <a:t>7. Säilytetään perustukset  ja betonilaatta</a:t>
            </a:r>
          </a:p>
          <a:p>
            <a:r>
              <a:rPr lang="fi-FI" dirty="0"/>
              <a:t>     ~2500 m²</a:t>
            </a:r>
          </a:p>
          <a:p>
            <a:endParaRPr lang="fi-FI" dirty="0"/>
          </a:p>
          <a:p>
            <a:r>
              <a:rPr lang="fi-FI" dirty="0"/>
              <a:t>8. Autovaaka</a:t>
            </a:r>
          </a:p>
          <a:p>
            <a:r>
              <a:rPr lang="fi-FI" dirty="0"/>
              <a:t>Lisäksi porttirakennus ja siirrettävä kontti.</a:t>
            </a:r>
          </a:p>
        </p:txBody>
      </p:sp>
    </p:spTree>
    <p:extLst>
      <p:ext uri="{BB962C8B-B14F-4D97-AF65-F5344CB8AC3E}">
        <p14:creationId xmlns:p14="http://schemas.microsoft.com/office/powerpoint/2010/main" val="35794644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FB6554-9014-1AD7-39B4-062F1D39E20A}"/>
            </a:ext>
          </a:extLst>
        </p:cNvPr>
        <p:cNvGrpSpPr/>
        <p:nvPr/>
      </p:nvGrpSpPr>
      <p:grpSpPr>
        <a:xfrm>
          <a:off x="0" y="0"/>
          <a:ext cx="0" cy="0"/>
          <a:chOff x="0" y="0"/>
          <a:chExt cx="0" cy="0"/>
        </a:xfrm>
      </p:grpSpPr>
      <p:sp>
        <p:nvSpPr>
          <p:cNvPr id="3" name="Tekstin paikkamerkki 2">
            <a:extLst>
              <a:ext uri="{FF2B5EF4-FFF2-40B4-BE49-F238E27FC236}">
                <a16:creationId xmlns:a16="http://schemas.microsoft.com/office/drawing/2014/main" id="{AF89EAC0-0BDF-FD50-FB3F-89F69266D2BD}"/>
              </a:ext>
            </a:extLst>
          </p:cNvPr>
          <p:cNvSpPr>
            <a:spLocks noGrp="1"/>
          </p:cNvSpPr>
          <p:nvPr>
            <p:ph type="body" idx="1"/>
          </p:nvPr>
        </p:nvSpPr>
        <p:spPr/>
        <p:txBody>
          <a:bodyPr>
            <a:normAutofit/>
          </a:bodyPr>
          <a:lstStyle/>
          <a:p>
            <a:r>
              <a:rPr lang="fi-FI" sz="2400" b="1" i="0" dirty="0">
                <a:solidFill>
                  <a:srgbClr val="000000"/>
                </a:solidFill>
                <a:effectLst/>
                <a:latin typeface="calibri" panose="020F0502020204030204" pitchFamily="34" charset="0"/>
              </a:rPr>
              <a:t>Meriväylän tilannekatsaus</a:t>
            </a:r>
          </a:p>
        </p:txBody>
      </p:sp>
      <p:sp>
        <p:nvSpPr>
          <p:cNvPr id="5" name="Tekstiruutu 4">
            <a:extLst>
              <a:ext uri="{FF2B5EF4-FFF2-40B4-BE49-F238E27FC236}">
                <a16:creationId xmlns:a16="http://schemas.microsoft.com/office/drawing/2014/main" id="{61158C06-3814-0B0B-B1F6-46FAB9DC3C9A}"/>
              </a:ext>
            </a:extLst>
          </p:cNvPr>
          <p:cNvSpPr txBox="1"/>
          <p:nvPr/>
        </p:nvSpPr>
        <p:spPr>
          <a:xfrm>
            <a:off x="831850" y="1716080"/>
            <a:ext cx="646331" cy="3170099"/>
          </a:xfrm>
          <a:prstGeom prst="rect">
            <a:avLst/>
          </a:prstGeom>
          <a:noFill/>
        </p:spPr>
        <p:txBody>
          <a:bodyPr wrap="none" rtlCol="0">
            <a:spAutoFit/>
          </a:bodyPr>
          <a:lstStyle/>
          <a:p>
            <a:pPr algn="l"/>
            <a:endParaRPr lang="fi-FI" sz="2000" dirty="0"/>
          </a:p>
          <a:p>
            <a:pPr lvl="1"/>
            <a:endParaRPr lang="fi-FI" sz="2000" b="1" dirty="0">
              <a:solidFill>
                <a:srgbClr val="000000"/>
              </a:solidFill>
              <a:latin typeface="Times New Roman" panose="02020603050405020304" pitchFamily="18" charset="0"/>
            </a:endParaRPr>
          </a:p>
          <a:p>
            <a:pPr algn="l"/>
            <a:endParaRPr lang="fi-FI" sz="2000" b="0" i="0" dirty="0">
              <a:solidFill>
                <a:srgbClr val="000000"/>
              </a:solidFill>
              <a:effectLst/>
              <a:latin typeface="Times New Roman" panose="02020603050405020304" pitchFamily="18" charset="0"/>
            </a:endParaRPr>
          </a:p>
          <a:p>
            <a:pPr algn="l"/>
            <a:endParaRPr lang="fi-FI" sz="2000" dirty="0">
              <a:solidFill>
                <a:srgbClr val="000000"/>
              </a:solidFill>
              <a:latin typeface="Times New Roman" panose="02020603050405020304" pitchFamily="18" charset="0"/>
            </a:endParaRPr>
          </a:p>
          <a:p>
            <a:pPr algn="l"/>
            <a:endParaRPr lang="fi-FI" sz="2000" dirty="0">
              <a:solidFill>
                <a:srgbClr val="000000"/>
              </a:solidFill>
              <a:latin typeface="Times New Roman" panose="02020603050405020304" pitchFamily="18" charset="0"/>
            </a:endParaRPr>
          </a:p>
          <a:p>
            <a:pPr algn="l"/>
            <a:endParaRPr lang="fi-FI" sz="2000" dirty="0">
              <a:solidFill>
                <a:srgbClr val="000000"/>
              </a:solidFill>
              <a:latin typeface="Times New Roman" panose="02020603050405020304" pitchFamily="18" charset="0"/>
            </a:endParaRPr>
          </a:p>
          <a:p>
            <a:pPr algn="l"/>
            <a:endParaRPr lang="fi-FI" sz="2000" dirty="0">
              <a:solidFill>
                <a:srgbClr val="000000"/>
              </a:solidFill>
              <a:latin typeface="Times New Roman" panose="02020603050405020304" pitchFamily="18" charset="0"/>
            </a:endParaRPr>
          </a:p>
          <a:p>
            <a:pPr algn="l"/>
            <a:endParaRPr lang="fi-FI" sz="2000" dirty="0">
              <a:solidFill>
                <a:srgbClr val="000000"/>
              </a:solidFill>
              <a:latin typeface="Times New Roman" panose="02020603050405020304" pitchFamily="18" charset="0"/>
            </a:endParaRPr>
          </a:p>
          <a:p>
            <a:pPr algn="l"/>
            <a:endParaRPr lang="fi-FI" sz="2000" dirty="0">
              <a:solidFill>
                <a:srgbClr val="333333"/>
              </a:solidFill>
              <a:latin typeface="calibri" panose="020F0502020204030204" pitchFamily="34" charset="0"/>
            </a:endParaRPr>
          </a:p>
          <a:p>
            <a:pPr algn="l"/>
            <a:endParaRPr lang="fi-FI" sz="2000" b="0" i="0" dirty="0">
              <a:solidFill>
                <a:srgbClr val="333333"/>
              </a:solidFill>
              <a:effectLst/>
              <a:latin typeface="calibri" panose="020F0502020204030204" pitchFamily="34" charset="0"/>
            </a:endParaRPr>
          </a:p>
        </p:txBody>
      </p:sp>
      <p:pic>
        <p:nvPicPr>
          <p:cNvPr id="7" name="Kuva 6">
            <a:extLst>
              <a:ext uri="{FF2B5EF4-FFF2-40B4-BE49-F238E27FC236}">
                <a16:creationId xmlns:a16="http://schemas.microsoft.com/office/drawing/2014/main" id="{FB9AE52A-068D-9E5D-07BB-FB8B7B4BB834}"/>
              </a:ext>
            </a:extLst>
          </p:cNvPr>
          <p:cNvPicPr>
            <a:picLocks noChangeAspect="1"/>
          </p:cNvPicPr>
          <p:nvPr/>
        </p:nvPicPr>
        <p:blipFill>
          <a:blip r:embed="rId3"/>
          <a:stretch>
            <a:fillRect/>
          </a:stretch>
        </p:blipFill>
        <p:spPr>
          <a:xfrm>
            <a:off x="831850" y="1748055"/>
            <a:ext cx="7308550" cy="5109945"/>
          </a:xfrm>
          <a:prstGeom prst="rect">
            <a:avLst/>
          </a:prstGeom>
        </p:spPr>
      </p:pic>
    </p:spTree>
    <p:extLst>
      <p:ext uri="{BB962C8B-B14F-4D97-AF65-F5344CB8AC3E}">
        <p14:creationId xmlns:p14="http://schemas.microsoft.com/office/powerpoint/2010/main" val="5181887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ACCB2-94F3-D8BA-C2DF-A01DDA096015}"/>
            </a:ext>
          </a:extLst>
        </p:cNvPr>
        <p:cNvGrpSpPr/>
        <p:nvPr/>
      </p:nvGrpSpPr>
      <p:grpSpPr>
        <a:xfrm>
          <a:off x="0" y="0"/>
          <a:ext cx="0" cy="0"/>
          <a:chOff x="0" y="0"/>
          <a:chExt cx="0" cy="0"/>
        </a:xfrm>
      </p:grpSpPr>
      <p:sp>
        <p:nvSpPr>
          <p:cNvPr id="3" name="Tekstin paikkamerkki 2">
            <a:extLst>
              <a:ext uri="{FF2B5EF4-FFF2-40B4-BE49-F238E27FC236}">
                <a16:creationId xmlns:a16="http://schemas.microsoft.com/office/drawing/2014/main" id="{D55C0B64-E103-FB5F-9569-CAEDEB8BD1BD}"/>
              </a:ext>
            </a:extLst>
          </p:cNvPr>
          <p:cNvSpPr>
            <a:spLocks noGrp="1"/>
          </p:cNvSpPr>
          <p:nvPr>
            <p:ph type="body" idx="1"/>
          </p:nvPr>
        </p:nvSpPr>
        <p:spPr/>
        <p:txBody>
          <a:bodyPr>
            <a:normAutofit/>
          </a:bodyPr>
          <a:lstStyle/>
          <a:p>
            <a:r>
              <a:rPr lang="fi-FI" sz="2400" b="1" i="0" dirty="0">
                <a:solidFill>
                  <a:srgbClr val="000000"/>
                </a:solidFill>
                <a:effectLst/>
                <a:latin typeface="calibri" panose="020F0502020204030204" pitchFamily="34" charset="0"/>
              </a:rPr>
              <a:t>Meriväylän tilannekatsaus</a:t>
            </a:r>
          </a:p>
        </p:txBody>
      </p:sp>
      <p:sp>
        <p:nvSpPr>
          <p:cNvPr id="5" name="Tekstiruutu 4">
            <a:extLst>
              <a:ext uri="{FF2B5EF4-FFF2-40B4-BE49-F238E27FC236}">
                <a16:creationId xmlns:a16="http://schemas.microsoft.com/office/drawing/2014/main" id="{48C4FFE3-7114-A1A5-55BD-07BFA6A90BF3}"/>
              </a:ext>
            </a:extLst>
          </p:cNvPr>
          <p:cNvSpPr txBox="1"/>
          <p:nvPr/>
        </p:nvSpPr>
        <p:spPr>
          <a:xfrm>
            <a:off x="831850" y="1716080"/>
            <a:ext cx="11097525" cy="7602081"/>
          </a:xfrm>
          <a:prstGeom prst="rect">
            <a:avLst/>
          </a:prstGeom>
          <a:noFill/>
        </p:spPr>
        <p:txBody>
          <a:bodyPr wrap="none" rtlCol="0">
            <a:spAutoFit/>
          </a:bodyPr>
          <a:lstStyle/>
          <a:p>
            <a:pPr algn="l"/>
            <a:endParaRPr lang="fi-FI" sz="2000" dirty="0"/>
          </a:p>
          <a:p>
            <a:pPr algn="l"/>
            <a:r>
              <a:rPr lang="fi-FI" sz="1800" b="0" i="0" dirty="0">
                <a:solidFill>
                  <a:srgbClr val="242424"/>
                </a:solidFill>
                <a:effectLst/>
                <a:latin typeface="Aptos" panose="020B0004020202020204" pitchFamily="34" charset="0"/>
              </a:rPr>
              <a:t>Väylän syvennys 5,5 metriin nykyisestä 4,3 metristä mahdollistaisi 5000 tonnin laivojen tulon, </a:t>
            </a:r>
          </a:p>
          <a:p>
            <a:pPr algn="l"/>
            <a:r>
              <a:rPr lang="fi-FI" sz="1800" b="0" i="0" dirty="0">
                <a:solidFill>
                  <a:srgbClr val="242424"/>
                </a:solidFill>
                <a:effectLst/>
                <a:latin typeface="Aptos" panose="020B0004020202020204" pitchFamily="34" charset="0"/>
              </a:rPr>
              <a:t>joka mahdollistaisi aktiivisen satamatoiminnan sekä entisestään alueen kehittämisen.</a:t>
            </a:r>
          </a:p>
          <a:p>
            <a:pPr algn="l"/>
            <a:endParaRPr lang="fi-FI" sz="1800" b="0" i="0" dirty="0">
              <a:solidFill>
                <a:srgbClr val="242424"/>
              </a:solidFill>
              <a:effectLst/>
              <a:latin typeface="Aptos" panose="020B0004020202020204" pitchFamily="34" charset="0"/>
            </a:endParaRPr>
          </a:p>
          <a:p>
            <a:pPr algn="l"/>
            <a:r>
              <a:rPr lang="fi-FI" sz="1800" b="0" i="0" dirty="0">
                <a:solidFill>
                  <a:srgbClr val="242424"/>
                </a:solidFill>
                <a:effectLst/>
                <a:latin typeface="Aptos" panose="020B0004020202020204" pitchFamily="34" charset="0"/>
              </a:rPr>
              <a:t>Nyt jo on sopimuksia sepelin viemiseksi Viroon ja kalkin tuomisesta sieltä. Viron ratahankkeet tarvitsevat kiveä </a:t>
            </a:r>
          </a:p>
          <a:p>
            <a:pPr algn="l"/>
            <a:r>
              <a:rPr lang="fi-FI" sz="1800" b="0" i="0" dirty="0">
                <a:solidFill>
                  <a:srgbClr val="242424"/>
                </a:solidFill>
                <a:effectLst/>
                <a:latin typeface="Aptos" panose="020B0004020202020204" pitchFamily="34" charset="0"/>
              </a:rPr>
              <a:t>Muualta, koska Viron omaa kiviainesta eivät voi käyttää. Tämä voisi mahdollistaa rannikkoliikenteen uuden</a:t>
            </a:r>
          </a:p>
          <a:p>
            <a:pPr algn="l"/>
            <a:r>
              <a:rPr lang="fi-FI" sz="1800" b="0" i="0" dirty="0">
                <a:solidFill>
                  <a:srgbClr val="242424"/>
                </a:solidFill>
                <a:effectLst/>
                <a:latin typeface="Aptos" panose="020B0004020202020204" pitchFamily="34" charset="0"/>
              </a:rPr>
              <a:t>tulemisen. Hyvä huomioida </a:t>
            </a:r>
            <a:r>
              <a:rPr lang="fi-FI" dirty="0">
                <a:solidFill>
                  <a:srgbClr val="242424"/>
                </a:solidFill>
                <a:latin typeface="Aptos" panose="020B0004020202020204" pitchFamily="34" charset="0"/>
              </a:rPr>
              <a:t>sataman mahdollisuudet myös varautumisen näkökulmasta.</a:t>
            </a:r>
          </a:p>
          <a:p>
            <a:pPr algn="l"/>
            <a:r>
              <a:rPr lang="fi-FI" sz="1800" b="0" i="0" dirty="0">
                <a:solidFill>
                  <a:srgbClr val="242424"/>
                </a:solidFill>
                <a:effectLst/>
                <a:latin typeface="Aptos" panose="020B0004020202020204" pitchFamily="34" charset="0"/>
              </a:rPr>
              <a:t> </a:t>
            </a:r>
          </a:p>
          <a:p>
            <a:pPr algn="l"/>
            <a:r>
              <a:rPr lang="fi-FI" sz="1800" b="1" i="0" dirty="0">
                <a:solidFill>
                  <a:srgbClr val="242424"/>
                </a:solidFill>
                <a:effectLst/>
                <a:latin typeface="Aptos" panose="020B0004020202020204" pitchFamily="34" charset="0"/>
              </a:rPr>
              <a:t>ARVIO LASKENNASTA:</a:t>
            </a:r>
          </a:p>
          <a:p>
            <a:pPr algn="l"/>
            <a:r>
              <a:rPr lang="fi-FI" sz="1800" b="1" i="0" dirty="0">
                <a:solidFill>
                  <a:srgbClr val="242424"/>
                </a:solidFill>
                <a:effectLst/>
                <a:latin typeface="Aptos" panose="020B0004020202020204" pitchFamily="34" charset="0"/>
              </a:rPr>
              <a:t>4,5 km matkalta ruopattaisiin n. 75 m leveää aluetta</a:t>
            </a:r>
            <a:r>
              <a:rPr lang="fi-FI" sz="1800" b="0" i="0" dirty="0">
                <a:solidFill>
                  <a:srgbClr val="242424"/>
                </a:solidFill>
                <a:effectLst/>
                <a:latin typeface="Aptos" panose="020B0004020202020204" pitchFamily="34" charset="0"/>
              </a:rPr>
              <a:t>. </a:t>
            </a:r>
          </a:p>
          <a:p>
            <a:pPr algn="l"/>
            <a:r>
              <a:rPr lang="fi-FI" sz="1800" b="0" i="0" dirty="0">
                <a:solidFill>
                  <a:srgbClr val="242424"/>
                </a:solidFill>
                <a:effectLst/>
                <a:latin typeface="Aptos" panose="020B0004020202020204" pitchFamily="34" charset="0"/>
              </a:rPr>
              <a:t> - </a:t>
            </a:r>
            <a:r>
              <a:rPr lang="fi-FI" dirty="0">
                <a:solidFill>
                  <a:srgbClr val="242424"/>
                </a:solidFill>
                <a:latin typeface="Aptos" panose="020B0004020202020204" pitchFamily="34" charset="0"/>
              </a:rPr>
              <a:t>h</a:t>
            </a:r>
            <a:r>
              <a:rPr lang="fi-FI" sz="1800" b="0" i="0" dirty="0">
                <a:solidFill>
                  <a:srgbClr val="242424"/>
                </a:solidFill>
                <a:effectLst/>
                <a:latin typeface="Aptos" panose="020B0004020202020204" pitchFamily="34" charset="0"/>
              </a:rPr>
              <a:t>ankalaa maata kaivaa, joten kustannusarvio olisi sisältäen pientä kallio- ja lohkarevarausta n. 10–13 M €</a:t>
            </a:r>
          </a:p>
          <a:p>
            <a:pPr algn="l"/>
            <a:r>
              <a:rPr lang="fi-FI" sz="1800" b="0" i="0" dirty="0">
                <a:solidFill>
                  <a:srgbClr val="242424"/>
                </a:solidFill>
                <a:effectLst/>
                <a:latin typeface="Aptos" panose="020B0004020202020204" pitchFamily="34" charset="0"/>
              </a:rPr>
              <a:t> - suunnittelukustannuksissa tullee varautua n. 0,3–0,5 M € kustannuksiin, joista suurin osa menee </a:t>
            </a:r>
          </a:p>
          <a:p>
            <a:pPr algn="l"/>
            <a:r>
              <a:rPr lang="fi-FI" dirty="0">
                <a:solidFill>
                  <a:srgbClr val="242424"/>
                </a:solidFill>
                <a:latin typeface="Aptos" panose="020B0004020202020204" pitchFamily="34" charset="0"/>
              </a:rPr>
              <a:t>    </a:t>
            </a:r>
            <a:r>
              <a:rPr lang="fi-FI" sz="1800" b="0" i="0" dirty="0">
                <a:solidFill>
                  <a:srgbClr val="242424"/>
                </a:solidFill>
                <a:effectLst/>
                <a:latin typeface="Aptos" panose="020B0004020202020204" pitchFamily="34" charset="0"/>
              </a:rPr>
              <a:t>maaperätutkimuksiin.</a:t>
            </a:r>
          </a:p>
          <a:p>
            <a:pPr algn="l"/>
            <a:r>
              <a:rPr lang="fi-FI" dirty="0">
                <a:solidFill>
                  <a:srgbClr val="242424"/>
                </a:solidFill>
                <a:latin typeface="Aptos" panose="020B0004020202020204" pitchFamily="34" charset="0"/>
              </a:rPr>
              <a:t> </a:t>
            </a:r>
            <a:r>
              <a:rPr lang="fi-FI" sz="1800" b="0" i="0" dirty="0">
                <a:solidFill>
                  <a:srgbClr val="242424"/>
                </a:solidFill>
                <a:effectLst/>
                <a:latin typeface="Aptos" panose="020B0004020202020204" pitchFamily="34" charset="0"/>
              </a:rPr>
              <a:t>- satama infra 1 M€</a:t>
            </a:r>
          </a:p>
          <a:p>
            <a:pPr algn="l"/>
            <a:r>
              <a:rPr lang="fi-FI" sz="1800" b="0" i="0" dirty="0">
                <a:solidFill>
                  <a:srgbClr val="242424"/>
                </a:solidFill>
                <a:effectLst/>
                <a:latin typeface="Aptos" panose="020B0004020202020204" pitchFamily="34" charset="0"/>
              </a:rPr>
              <a:t> </a:t>
            </a:r>
          </a:p>
          <a:p>
            <a:pPr algn="l"/>
            <a:r>
              <a:rPr lang="fi-FI" sz="1800" b="1" i="0" dirty="0">
                <a:solidFill>
                  <a:srgbClr val="242424"/>
                </a:solidFill>
                <a:effectLst/>
                <a:latin typeface="Aptos" panose="020B0004020202020204" pitchFamily="34" charset="0"/>
              </a:rPr>
              <a:t>YHTEENSÄ 15 M € investointi.</a:t>
            </a:r>
          </a:p>
          <a:p>
            <a:pPr lvl="1"/>
            <a:endParaRPr lang="fi-FI" sz="2000" b="1" dirty="0">
              <a:solidFill>
                <a:srgbClr val="000000"/>
              </a:solidFill>
              <a:latin typeface="Times New Roman" panose="02020603050405020304" pitchFamily="18" charset="0"/>
            </a:endParaRPr>
          </a:p>
          <a:p>
            <a:pPr algn="l"/>
            <a:endParaRPr lang="fi-FI" sz="2000" b="0" i="0" dirty="0">
              <a:solidFill>
                <a:srgbClr val="000000"/>
              </a:solidFill>
              <a:effectLst/>
              <a:latin typeface="Times New Roman" panose="02020603050405020304" pitchFamily="18" charset="0"/>
            </a:endParaRPr>
          </a:p>
          <a:p>
            <a:pPr algn="l"/>
            <a:endParaRPr lang="fi-FI" sz="2000" dirty="0">
              <a:solidFill>
                <a:srgbClr val="000000"/>
              </a:solidFill>
              <a:latin typeface="Times New Roman" panose="02020603050405020304" pitchFamily="18" charset="0"/>
            </a:endParaRPr>
          </a:p>
          <a:p>
            <a:pPr algn="l"/>
            <a:endParaRPr lang="fi-FI" sz="2000" dirty="0">
              <a:solidFill>
                <a:srgbClr val="000000"/>
              </a:solidFill>
              <a:latin typeface="Times New Roman" panose="02020603050405020304" pitchFamily="18" charset="0"/>
            </a:endParaRPr>
          </a:p>
          <a:p>
            <a:pPr algn="l"/>
            <a:endParaRPr lang="fi-FI" sz="2000" dirty="0">
              <a:solidFill>
                <a:srgbClr val="000000"/>
              </a:solidFill>
              <a:latin typeface="Times New Roman" panose="02020603050405020304" pitchFamily="18" charset="0"/>
            </a:endParaRPr>
          </a:p>
          <a:p>
            <a:pPr algn="l"/>
            <a:endParaRPr lang="fi-FI" sz="2000" dirty="0">
              <a:solidFill>
                <a:srgbClr val="000000"/>
              </a:solidFill>
              <a:latin typeface="Times New Roman" panose="02020603050405020304" pitchFamily="18" charset="0"/>
            </a:endParaRPr>
          </a:p>
          <a:p>
            <a:pPr algn="l"/>
            <a:endParaRPr lang="fi-FI" sz="2000" dirty="0">
              <a:solidFill>
                <a:srgbClr val="000000"/>
              </a:solidFill>
              <a:latin typeface="Times New Roman" panose="02020603050405020304" pitchFamily="18" charset="0"/>
            </a:endParaRPr>
          </a:p>
          <a:p>
            <a:pPr algn="l"/>
            <a:endParaRPr lang="fi-FI" sz="2000" dirty="0">
              <a:solidFill>
                <a:srgbClr val="333333"/>
              </a:solidFill>
              <a:latin typeface="calibri" panose="020F0502020204030204" pitchFamily="34" charset="0"/>
            </a:endParaRPr>
          </a:p>
          <a:p>
            <a:pPr algn="l"/>
            <a:endParaRPr lang="fi-FI" sz="2000" b="0" i="0" dirty="0">
              <a:solidFill>
                <a:srgbClr val="333333"/>
              </a:solidFill>
              <a:effectLst/>
              <a:latin typeface="calibri" panose="020F0502020204030204" pitchFamily="34" charset="0"/>
            </a:endParaRPr>
          </a:p>
        </p:txBody>
      </p:sp>
    </p:spTree>
    <p:extLst>
      <p:ext uri="{BB962C8B-B14F-4D97-AF65-F5344CB8AC3E}">
        <p14:creationId xmlns:p14="http://schemas.microsoft.com/office/powerpoint/2010/main" val="890049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46ECF-35C0-F09F-5926-4BBCC0963F77}"/>
            </a:ext>
          </a:extLst>
        </p:cNvPr>
        <p:cNvGrpSpPr/>
        <p:nvPr/>
      </p:nvGrpSpPr>
      <p:grpSpPr>
        <a:xfrm>
          <a:off x="0" y="0"/>
          <a:ext cx="0" cy="0"/>
          <a:chOff x="0" y="0"/>
          <a:chExt cx="0" cy="0"/>
        </a:xfrm>
      </p:grpSpPr>
      <p:sp>
        <p:nvSpPr>
          <p:cNvPr id="3" name="Tekstin paikkamerkki 2">
            <a:extLst>
              <a:ext uri="{FF2B5EF4-FFF2-40B4-BE49-F238E27FC236}">
                <a16:creationId xmlns:a16="http://schemas.microsoft.com/office/drawing/2014/main" id="{C662036C-5B7C-8529-9FD9-70D381B23ED8}"/>
              </a:ext>
            </a:extLst>
          </p:cNvPr>
          <p:cNvSpPr>
            <a:spLocks noGrp="1"/>
          </p:cNvSpPr>
          <p:nvPr>
            <p:ph type="body" idx="1"/>
          </p:nvPr>
        </p:nvSpPr>
        <p:spPr/>
        <p:txBody>
          <a:bodyPr>
            <a:normAutofit/>
          </a:bodyPr>
          <a:lstStyle/>
          <a:p>
            <a:r>
              <a:rPr lang="fi-FI" sz="2400" b="1" dirty="0">
                <a:solidFill>
                  <a:srgbClr val="000000"/>
                </a:solidFill>
                <a:latin typeface="calibri" panose="020F0502020204030204" pitchFamily="34" charset="0"/>
              </a:rPr>
              <a:t>Tuorilan alueen ja risteyksen kehittäminen</a:t>
            </a:r>
            <a:endParaRPr lang="fi-FI" sz="2400" dirty="0">
              <a:solidFill>
                <a:srgbClr val="000000"/>
              </a:solidFill>
              <a:latin typeface="calibri" panose="020F0502020204030204" pitchFamily="34" charset="0"/>
            </a:endParaRPr>
          </a:p>
        </p:txBody>
      </p:sp>
      <p:sp>
        <p:nvSpPr>
          <p:cNvPr id="5" name="Tekstiruutu 4">
            <a:extLst>
              <a:ext uri="{FF2B5EF4-FFF2-40B4-BE49-F238E27FC236}">
                <a16:creationId xmlns:a16="http://schemas.microsoft.com/office/drawing/2014/main" id="{51597029-5C83-5326-51CA-D4FFDBAAE5F5}"/>
              </a:ext>
            </a:extLst>
          </p:cNvPr>
          <p:cNvSpPr txBox="1"/>
          <p:nvPr/>
        </p:nvSpPr>
        <p:spPr>
          <a:xfrm>
            <a:off x="831850" y="1716080"/>
            <a:ext cx="10848291" cy="5632311"/>
          </a:xfrm>
          <a:prstGeom prst="rect">
            <a:avLst/>
          </a:prstGeom>
          <a:noFill/>
        </p:spPr>
        <p:txBody>
          <a:bodyPr wrap="none" rtlCol="0">
            <a:spAutoFit/>
          </a:bodyPr>
          <a:lstStyle/>
          <a:p>
            <a:pPr algn="l"/>
            <a:endParaRPr lang="fi-FI" sz="2000" dirty="0"/>
          </a:p>
          <a:p>
            <a:pPr marL="800100" lvl="1" indent="-342900">
              <a:buFontTx/>
              <a:buChar char="-"/>
            </a:pPr>
            <a:r>
              <a:rPr lang="fi-FI" sz="2000" dirty="0">
                <a:solidFill>
                  <a:srgbClr val="333333"/>
                </a:solidFill>
                <a:latin typeface="calibri" panose="020F0502020204030204" pitchFamily="34" charset="0"/>
              </a:rPr>
              <a:t>Tuorilan alue on teolliseen tarkoitukseen merkittävä alue</a:t>
            </a:r>
          </a:p>
          <a:p>
            <a:pPr marL="800100" lvl="1" indent="-342900">
              <a:buFontTx/>
              <a:buChar char="-"/>
            </a:pPr>
            <a:r>
              <a:rPr lang="fi-FI" sz="2000" dirty="0">
                <a:solidFill>
                  <a:srgbClr val="333333"/>
                </a:solidFill>
                <a:latin typeface="calibri" panose="020F0502020204030204" pitchFamily="34" charset="0"/>
              </a:rPr>
              <a:t>Alueen kehittäminen on ajankohtaista, koska välttämättä kaikki kiinnostuneet yritykset</a:t>
            </a:r>
          </a:p>
          <a:p>
            <a:pPr lvl="1"/>
            <a:r>
              <a:rPr lang="fi-FI" sz="2000" dirty="0">
                <a:solidFill>
                  <a:srgbClr val="333333"/>
                </a:solidFill>
                <a:latin typeface="calibri" panose="020F0502020204030204" pitchFamily="34" charset="0"/>
              </a:rPr>
              <a:t>      eivät mahdu sahan alueelle</a:t>
            </a:r>
          </a:p>
          <a:p>
            <a:pPr marL="800100" lvl="1" indent="-342900">
              <a:buFontTx/>
              <a:buChar char="-"/>
            </a:pPr>
            <a:r>
              <a:rPr lang="fi-FI" sz="2000" dirty="0">
                <a:solidFill>
                  <a:srgbClr val="333333"/>
                </a:solidFill>
                <a:latin typeface="calibri" panose="020F0502020204030204" pitchFamily="34" charset="0"/>
              </a:rPr>
              <a:t>Lisäksi Tuorilan etuna on alueen logistinen paikka päätien varressa</a:t>
            </a:r>
          </a:p>
          <a:p>
            <a:pPr marL="800100" lvl="1" indent="-342900">
              <a:buFontTx/>
              <a:buChar char="-"/>
            </a:pPr>
            <a:r>
              <a:rPr lang="fi-FI" sz="2000" dirty="0">
                <a:solidFill>
                  <a:srgbClr val="333333"/>
                </a:solidFill>
                <a:latin typeface="calibri" panose="020F0502020204030204" pitchFamily="34" charset="0"/>
              </a:rPr>
              <a:t>Risteysalueiden kehittäminen on tässä tilanteessa merkityksellinen </a:t>
            </a:r>
          </a:p>
          <a:p>
            <a:pPr marL="800100" lvl="1" indent="-342900">
              <a:buFontTx/>
              <a:buChar char="-"/>
            </a:pPr>
            <a:r>
              <a:rPr lang="fi-FI" sz="2000" dirty="0">
                <a:solidFill>
                  <a:srgbClr val="333333"/>
                </a:solidFill>
                <a:latin typeface="calibri" panose="020F0502020204030204" pitchFamily="34" charset="0"/>
              </a:rPr>
              <a:t>Näkökohtina on turvallisuus, käytettävyys ja liittymät sekä Siikaisten suuntaan että Merikarvian</a:t>
            </a:r>
          </a:p>
          <a:p>
            <a:pPr lvl="1"/>
            <a:r>
              <a:rPr lang="fi-FI" sz="2000" dirty="0">
                <a:solidFill>
                  <a:srgbClr val="333333"/>
                </a:solidFill>
                <a:latin typeface="calibri" panose="020F0502020204030204" pitchFamily="34" charset="0"/>
              </a:rPr>
              <a:t>      suuntaan</a:t>
            </a:r>
          </a:p>
          <a:p>
            <a:pPr lvl="1"/>
            <a:endParaRPr lang="fi-FI" sz="2000" dirty="0">
              <a:solidFill>
                <a:srgbClr val="333333"/>
              </a:solidFill>
              <a:latin typeface="calibri" panose="020F0502020204030204" pitchFamily="34" charset="0"/>
            </a:endParaRPr>
          </a:p>
          <a:p>
            <a:pPr lvl="1"/>
            <a:endParaRPr lang="fi-FI" sz="2000" b="1" dirty="0">
              <a:solidFill>
                <a:srgbClr val="000000"/>
              </a:solidFill>
              <a:latin typeface="Times New Roman" panose="02020603050405020304" pitchFamily="18" charset="0"/>
            </a:endParaRPr>
          </a:p>
          <a:p>
            <a:pPr algn="l"/>
            <a:endParaRPr lang="fi-FI" sz="2000" b="0" i="0" dirty="0">
              <a:solidFill>
                <a:srgbClr val="000000"/>
              </a:solidFill>
              <a:effectLst/>
              <a:latin typeface="Times New Roman" panose="02020603050405020304" pitchFamily="18" charset="0"/>
            </a:endParaRPr>
          </a:p>
          <a:p>
            <a:pPr algn="l"/>
            <a:endParaRPr lang="fi-FI" sz="2000" dirty="0">
              <a:solidFill>
                <a:srgbClr val="000000"/>
              </a:solidFill>
              <a:latin typeface="Times New Roman" panose="02020603050405020304" pitchFamily="18" charset="0"/>
            </a:endParaRPr>
          </a:p>
          <a:p>
            <a:pPr algn="l"/>
            <a:endParaRPr lang="fi-FI" sz="2000" dirty="0">
              <a:solidFill>
                <a:srgbClr val="000000"/>
              </a:solidFill>
              <a:latin typeface="Times New Roman" panose="02020603050405020304" pitchFamily="18" charset="0"/>
            </a:endParaRPr>
          </a:p>
          <a:p>
            <a:pPr algn="l"/>
            <a:endParaRPr lang="fi-FI" sz="2000" dirty="0">
              <a:solidFill>
                <a:srgbClr val="000000"/>
              </a:solidFill>
              <a:latin typeface="Times New Roman" panose="02020603050405020304" pitchFamily="18" charset="0"/>
            </a:endParaRPr>
          </a:p>
          <a:p>
            <a:pPr algn="l"/>
            <a:endParaRPr lang="fi-FI" sz="2000" dirty="0">
              <a:solidFill>
                <a:srgbClr val="000000"/>
              </a:solidFill>
              <a:latin typeface="Times New Roman" panose="02020603050405020304" pitchFamily="18" charset="0"/>
            </a:endParaRPr>
          </a:p>
          <a:p>
            <a:pPr algn="l"/>
            <a:endParaRPr lang="fi-FI" sz="2000" dirty="0">
              <a:solidFill>
                <a:srgbClr val="000000"/>
              </a:solidFill>
              <a:latin typeface="Times New Roman" panose="02020603050405020304" pitchFamily="18" charset="0"/>
            </a:endParaRPr>
          </a:p>
          <a:p>
            <a:pPr algn="l"/>
            <a:endParaRPr lang="fi-FI" sz="2000" dirty="0">
              <a:solidFill>
                <a:srgbClr val="333333"/>
              </a:solidFill>
              <a:latin typeface="calibri" panose="020F0502020204030204" pitchFamily="34" charset="0"/>
            </a:endParaRPr>
          </a:p>
          <a:p>
            <a:pPr algn="l"/>
            <a:endParaRPr lang="fi-FI" sz="2000" b="0" i="0" dirty="0">
              <a:solidFill>
                <a:srgbClr val="333333"/>
              </a:solidFill>
              <a:effectLst/>
              <a:latin typeface="calibri" panose="020F0502020204030204" pitchFamily="34" charset="0"/>
            </a:endParaRPr>
          </a:p>
        </p:txBody>
      </p:sp>
    </p:spTree>
    <p:extLst>
      <p:ext uri="{BB962C8B-B14F-4D97-AF65-F5344CB8AC3E}">
        <p14:creationId xmlns:p14="http://schemas.microsoft.com/office/powerpoint/2010/main" val="588735464"/>
      </p:ext>
    </p:extLst>
  </p:cSld>
  <p:clrMapOvr>
    <a:masterClrMapping/>
  </p:clrMapOvr>
</p:sld>
</file>

<file path=ppt/theme/theme1.xml><?xml version="1.0" encoding="utf-8"?>
<a:theme xmlns:a="http://schemas.openxmlformats.org/drawingml/2006/main" name="Merikarvia teema">
  <a:themeElements>
    <a:clrScheme name="Merikarvia">
      <a:dk1>
        <a:srgbClr val="191919"/>
      </a:dk1>
      <a:lt1>
        <a:srgbClr val="FFFFFF"/>
      </a:lt1>
      <a:dk2>
        <a:srgbClr val="003663"/>
      </a:dk2>
      <a:lt2>
        <a:srgbClr val="F4EBE1"/>
      </a:lt2>
      <a:accent1>
        <a:srgbClr val="FF8200"/>
      </a:accent1>
      <a:accent2>
        <a:srgbClr val="DB4141"/>
      </a:accent2>
      <a:accent3>
        <a:srgbClr val="F4CC41"/>
      </a:accent3>
      <a:accent4>
        <a:srgbClr val="AA8B63"/>
      </a:accent4>
      <a:accent5>
        <a:srgbClr val="097C32"/>
      </a:accent5>
      <a:accent6>
        <a:srgbClr val="8BDB63"/>
      </a:accent6>
      <a:hlink>
        <a:srgbClr val="DB4141"/>
      </a:hlink>
      <a:folHlink>
        <a:srgbClr val="FF82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9123</TotalTime>
  <Words>2778</Words>
  <Application>Microsoft Office PowerPoint</Application>
  <PresentationFormat>Laajakuva</PresentationFormat>
  <Paragraphs>476</Paragraphs>
  <Slides>35</Slides>
  <Notes>24</Notes>
  <HiddenSlides>0</HiddenSlides>
  <MMClips>0</MMClips>
  <ScaleCrop>false</ScaleCrop>
  <HeadingPairs>
    <vt:vector size="6" baseType="variant">
      <vt:variant>
        <vt:lpstr>Käytetyt fontit</vt:lpstr>
      </vt:variant>
      <vt:variant>
        <vt:i4>9</vt:i4>
      </vt:variant>
      <vt:variant>
        <vt:lpstr>Teema</vt:lpstr>
      </vt:variant>
      <vt:variant>
        <vt:i4>1</vt:i4>
      </vt:variant>
      <vt:variant>
        <vt:lpstr>Dian otsikot</vt:lpstr>
      </vt:variant>
      <vt:variant>
        <vt:i4>35</vt:i4>
      </vt:variant>
    </vt:vector>
  </HeadingPairs>
  <TitlesOfParts>
    <vt:vector size="45" baseType="lpstr">
      <vt:lpstr>Aptos</vt:lpstr>
      <vt:lpstr>Aptos Display</vt:lpstr>
      <vt:lpstr>Arial</vt:lpstr>
      <vt:lpstr>calibri</vt:lpstr>
      <vt:lpstr>calibri</vt:lpstr>
      <vt:lpstr>Helvetica Neue</vt:lpstr>
      <vt:lpstr>Times New Roman</vt:lpstr>
      <vt:lpstr>Tinos</vt:lpstr>
      <vt:lpstr>Trebuchet MS</vt:lpstr>
      <vt:lpstr>Merikarvia teema</vt:lpstr>
      <vt:lpstr>Kyyry 7.4.2025  - Sahan alueen kauppa - Meriväylän syventäminen - Tuorilan alueen ja risteyksen kehittäminen  - Tilinpäätös 2024 - Energiaratkaisu Merikarvialle - Sotepisteen vuokrasopimus - Talouden tasapainotusohjelma </vt:lpstr>
      <vt:lpstr>Sahan alueen kauppa 3.3.2025</vt:lpstr>
      <vt:lpstr> -  Kaava-alueen kokonaispinta-ala on ~36,6 ha   -  josta Metsä Fibren omistuksessa ~12,2 ha   -  kunnan omistuksessa ~13,4 ha   -  yksityisten omistuksessa  ~11 ha  -  Sahan käytössä oleva alue ml. satama n 17,6 ha   Rakennuskanta:  -  Metsä Fibre Oy:n kiinteistöllä sijaitsevista rakennuksista suurin osa on purettu 28.2.2025 mennessä.  </vt:lpstr>
      <vt:lpstr>PowerPoint-esitys</vt:lpstr>
      <vt:lpstr>PowerPoint-esitys</vt:lpstr>
      <vt:lpstr>PowerPoint-esitys</vt:lpstr>
      <vt:lpstr>PowerPoint-esitys</vt:lpstr>
      <vt:lpstr>PowerPoint-esitys</vt:lpstr>
      <vt:lpstr>PowerPoint-esitys</vt:lpstr>
      <vt:lpstr>PowerPoint-esitys</vt:lpstr>
      <vt:lpstr>PowerPoint-esitys</vt:lpstr>
      <vt:lpstr>Energiaratkaisu Merikarvialle  Merikarvian kunta, Merikarvian Lämpö Oy ja Vatajakoski Oy</vt:lpstr>
      <vt:lpstr>PowerPoint-esitys</vt:lpstr>
      <vt:lpstr>PowerPoint-esitys</vt:lpstr>
      <vt:lpstr>PowerPoint-esitys</vt:lpstr>
      <vt:lpstr>PowerPoint-esitys</vt:lpstr>
      <vt:lpstr>Datakeskus tuottamaan kaukolämpöä Merikarvialle</vt:lpstr>
      <vt:lpstr>Kytkentä kaukolämpöverkkoon</vt:lpstr>
      <vt:lpstr>Modulirakenteinen datakeskus</vt:lpstr>
      <vt:lpstr>PowerPoint-esitys</vt:lpstr>
      <vt:lpstr>PowerPoint-esitys</vt:lpstr>
      <vt:lpstr>PowerPoint-esitys</vt:lpstr>
      <vt:lpstr>      Yhteistoimintaneuvottelujen toimenpideohjelma  2025 – 2027</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Henkilöstövähennykset:   - eläköitymiset  neljä ja puoli henkilötyövuotta        - määräaikaiset  kolme ja puoli henkilötyövuotta        - sijaiskustannukset yksi henkilötyövuosi          - irtisanomiset  yksi henkilötyövuosi        - osa-aikaistamiset ei toimenpiteenä     - lomautukset  ei toimenpiteenä   </vt:lpstr>
      <vt:lpstr>   Yhteenveto        2025    2026  2027 Tulojen lisäykset: 60 500     157 000                   - 96 500  - kiinteistöt, uudet vuokratut    120 000                - 120 000    - kiinteistöt, vuokraamatta       20 000    20 000  - kiinteistöt, ulkopuolinen josta luovuttu     17 000      3 500       Aineet ja tarvikkeet: 95 000      50 000    45 000  - uusi energiaratkaisu väliaikaisen öljylämmityksen sijaan    40 000    40 000  - vakuutukset        10 000                         5 000  Ostopalvelut: 72 500       17 500    27 500  27 500  - koulukuljetukset          27 500  27 500  - ajokorttien hankinta         7 500  - tietotekniset sovellukset       10 000      Henkilöstömenot: 375 000     121 000  194 000  60 000  - eläköitymiset        16 000    69 000  60 000  - määräaikaiset        45 000    70 000  - sijaiskustannukset       20 000    25 000  - irtisanomiset        40 000    30 000    Yhteensä 603 000                   345 500               170 000  87 500</vt:lpstr>
    </vt:vector>
  </TitlesOfParts>
  <Manager/>
  <Company>Staart Oy</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PowerPoint-presentaatiopohja</dc:title>
  <dc:subject/>
  <dc:creator>Merikarvian kunta</dc:creator>
  <cp:keywords/>
  <dc:description/>
  <cp:lastModifiedBy>Juha Vasama</cp:lastModifiedBy>
  <cp:revision>87</cp:revision>
  <cp:lastPrinted>2018-05-22T11:08:06Z</cp:lastPrinted>
  <dcterms:created xsi:type="dcterms:W3CDTF">2018-05-22T06:23:20Z</dcterms:created>
  <dcterms:modified xsi:type="dcterms:W3CDTF">2025-04-08T08:11:30Z</dcterms:modified>
  <cp:category/>
</cp:coreProperties>
</file>