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8" r:id="rId2"/>
    <p:sldId id="2076138648" r:id="rId3"/>
    <p:sldId id="2147196988" r:id="rId4"/>
    <p:sldId id="2147196989" r:id="rId5"/>
    <p:sldId id="2147197066" r:id="rId6"/>
    <p:sldId id="2147197076" r:id="rId7"/>
    <p:sldId id="2147197068" r:id="rId8"/>
    <p:sldId id="2147197077" r:id="rId9"/>
    <p:sldId id="2147197070" r:id="rId10"/>
    <p:sldId id="2147197078" r:id="rId11"/>
    <p:sldId id="2147197072" r:id="rId12"/>
    <p:sldId id="2147197079" r:id="rId13"/>
    <p:sldId id="2147197074" r:id="rId14"/>
    <p:sldId id="2147197080" r:id="rId15"/>
    <p:sldId id="2147196990" r:id="rId16"/>
    <p:sldId id="2147197081" r:id="rId17"/>
    <p:sldId id="2076138720" r:id="rId18"/>
    <p:sldId id="2076138645" r:id="rId19"/>
    <p:sldId id="2076138650" r:id="rId20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469541-9D65-4F46-BE60-21AC2BA52941}" v="1" dt="2026-01-29T14:21:58.5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ha Vasama" userId="8ba50429-ff71-4991-9050-d77f887db933" providerId="ADAL" clId="{259528AB-9E83-4934-B577-99666C70BBB5}"/>
    <pc:docChg chg="custSel addSld delSld modSld">
      <pc:chgData name="Juha Vasama" userId="8ba50429-ff71-4991-9050-d77f887db933" providerId="ADAL" clId="{259528AB-9E83-4934-B577-99666C70BBB5}" dt="2026-01-29T14:30:36.177" v="1567" actId="6549"/>
      <pc:docMkLst>
        <pc:docMk/>
      </pc:docMkLst>
      <pc:sldChg chg="modSp mod">
        <pc:chgData name="Juha Vasama" userId="8ba50429-ff71-4991-9050-d77f887db933" providerId="ADAL" clId="{259528AB-9E83-4934-B577-99666C70BBB5}" dt="2026-01-29T14:30:36.177" v="1567" actId="6549"/>
        <pc:sldMkLst>
          <pc:docMk/>
          <pc:sldMk cId="3006363992" sldId="258"/>
        </pc:sldMkLst>
        <pc:spChg chg="mod">
          <ac:chgData name="Juha Vasama" userId="8ba50429-ff71-4991-9050-d77f887db933" providerId="ADAL" clId="{259528AB-9E83-4934-B577-99666C70BBB5}" dt="2026-01-29T14:30:36.177" v="1567" actId="6549"/>
          <ac:spMkLst>
            <pc:docMk/>
            <pc:sldMk cId="3006363992" sldId="258"/>
            <ac:spMk id="2" creationId="{FD0644B5-5444-254A-B9C1-B9BCB67867B6}"/>
          </ac:spMkLst>
        </pc:spChg>
      </pc:sldChg>
      <pc:sldChg chg="del">
        <pc:chgData name="Juha Vasama" userId="8ba50429-ff71-4991-9050-d77f887db933" providerId="ADAL" clId="{259528AB-9E83-4934-B577-99666C70BBB5}" dt="2026-01-29T14:21:03.727" v="821" actId="47"/>
        <pc:sldMkLst>
          <pc:docMk/>
          <pc:sldMk cId="1106366551" sldId="263"/>
        </pc:sldMkLst>
      </pc:sldChg>
      <pc:sldChg chg="modSp mod">
        <pc:chgData name="Juha Vasama" userId="8ba50429-ff71-4991-9050-d77f887db933" providerId="ADAL" clId="{259528AB-9E83-4934-B577-99666C70BBB5}" dt="2026-01-29T14:29:24.101" v="1426" actId="20577"/>
        <pc:sldMkLst>
          <pc:docMk/>
          <pc:sldMk cId="3104494709" sldId="2076138645"/>
        </pc:sldMkLst>
        <pc:spChg chg="mod">
          <ac:chgData name="Juha Vasama" userId="8ba50429-ff71-4991-9050-d77f887db933" providerId="ADAL" clId="{259528AB-9E83-4934-B577-99666C70BBB5}" dt="2026-01-29T14:29:24.101" v="1426" actId="20577"/>
          <ac:spMkLst>
            <pc:docMk/>
            <pc:sldMk cId="3104494709" sldId="2076138645"/>
            <ac:spMk id="5" creationId="{DF75DD54-BF92-D44B-C776-4E5A94F1DAD5}"/>
          </ac:spMkLst>
        </pc:spChg>
      </pc:sldChg>
      <pc:sldChg chg="modSp mod">
        <pc:chgData name="Juha Vasama" userId="8ba50429-ff71-4991-9050-d77f887db933" providerId="ADAL" clId="{259528AB-9E83-4934-B577-99666C70BBB5}" dt="2026-01-29T14:20:53.630" v="820" actId="20577"/>
        <pc:sldMkLst>
          <pc:docMk/>
          <pc:sldMk cId="1126272944" sldId="2076138648"/>
        </pc:sldMkLst>
        <pc:spChg chg="mod">
          <ac:chgData name="Juha Vasama" userId="8ba50429-ff71-4991-9050-d77f887db933" providerId="ADAL" clId="{259528AB-9E83-4934-B577-99666C70BBB5}" dt="2026-01-29T14:20:53.630" v="820" actId="20577"/>
          <ac:spMkLst>
            <pc:docMk/>
            <pc:sldMk cId="1126272944" sldId="2076138648"/>
            <ac:spMk id="5" creationId="{5A3214FF-6430-BD85-F7DE-4D680CAECFD2}"/>
          </ac:spMkLst>
        </pc:spChg>
      </pc:sldChg>
      <pc:sldChg chg="del">
        <pc:chgData name="Juha Vasama" userId="8ba50429-ff71-4991-9050-d77f887db933" providerId="ADAL" clId="{259528AB-9E83-4934-B577-99666C70BBB5}" dt="2026-01-29T14:30:25.038" v="1565" actId="47"/>
        <pc:sldMkLst>
          <pc:docMk/>
          <pc:sldMk cId="4034116494" sldId="2076138649"/>
        </pc:sldMkLst>
      </pc:sldChg>
      <pc:sldChg chg="modSp mod">
        <pc:chgData name="Juha Vasama" userId="8ba50429-ff71-4991-9050-d77f887db933" providerId="ADAL" clId="{259528AB-9E83-4934-B577-99666C70BBB5}" dt="2026-01-29T14:30:18.678" v="1564" actId="20577"/>
        <pc:sldMkLst>
          <pc:docMk/>
          <pc:sldMk cId="2128190083" sldId="2076138650"/>
        </pc:sldMkLst>
        <pc:spChg chg="mod">
          <ac:chgData name="Juha Vasama" userId="8ba50429-ff71-4991-9050-d77f887db933" providerId="ADAL" clId="{259528AB-9E83-4934-B577-99666C70BBB5}" dt="2026-01-29T14:30:18.678" v="1564" actId="20577"/>
          <ac:spMkLst>
            <pc:docMk/>
            <pc:sldMk cId="2128190083" sldId="2076138650"/>
            <ac:spMk id="5" creationId="{A208D87D-ACF3-4C78-E642-A7F6640E83DC}"/>
          </ac:spMkLst>
        </pc:spChg>
      </pc:sldChg>
      <pc:sldChg chg="del">
        <pc:chgData name="Juha Vasama" userId="8ba50429-ff71-4991-9050-d77f887db933" providerId="ADAL" clId="{259528AB-9E83-4934-B577-99666C70BBB5}" dt="2026-01-29T14:30:26.252" v="1566" actId="47"/>
        <pc:sldMkLst>
          <pc:docMk/>
          <pc:sldMk cId="4009461975" sldId="2076138651"/>
        </pc:sldMkLst>
      </pc:sldChg>
      <pc:sldChg chg="modSp add mod">
        <pc:chgData name="Juha Vasama" userId="8ba50429-ff71-4991-9050-d77f887db933" providerId="ADAL" clId="{259528AB-9E83-4934-B577-99666C70BBB5}" dt="2026-01-29T14:21:58.682" v="836" actId="27636"/>
        <pc:sldMkLst>
          <pc:docMk/>
          <pc:sldMk cId="2157698706" sldId="2076138720"/>
        </pc:sldMkLst>
        <pc:spChg chg="mod">
          <ac:chgData name="Juha Vasama" userId="8ba50429-ff71-4991-9050-d77f887db933" providerId="ADAL" clId="{259528AB-9E83-4934-B577-99666C70BBB5}" dt="2026-01-29T14:21:58.682" v="836" actId="27636"/>
          <ac:spMkLst>
            <pc:docMk/>
            <pc:sldMk cId="2157698706" sldId="2076138720"/>
            <ac:spMk id="3" creationId="{41ECBEE6-913B-BEAD-D414-5A3D2768AB9F}"/>
          </ac:spMkLst>
        </pc:spChg>
      </pc:sldChg>
      <pc:sldChg chg="add">
        <pc:chgData name="Juha Vasama" userId="8ba50429-ff71-4991-9050-d77f887db933" providerId="ADAL" clId="{259528AB-9E83-4934-B577-99666C70BBB5}" dt="2026-01-29T14:21:58.581" v="822"/>
        <pc:sldMkLst>
          <pc:docMk/>
          <pc:sldMk cId="1532310094" sldId="2147196988"/>
        </pc:sldMkLst>
      </pc:sldChg>
      <pc:sldChg chg="modSp add mod">
        <pc:chgData name="Juha Vasama" userId="8ba50429-ff71-4991-9050-d77f887db933" providerId="ADAL" clId="{259528AB-9E83-4934-B577-99666C70BBB5}" dt="2026-01-29T14:21:58.628" v="823" actId="27636"/>
        <pc:sldMkLst>
          <pc:docMk/>
          <pc:sldMk cId="102945561" sldId="2147196989"/>
        </pc:sldMkLst>
        <pc:spChg chg="mod">
          <ac:chgData name="Juha Vasama" userId="8ba50429-ff71-4991-9050-d77f887db933" providerId="ADAL" clId="{259528AB-9E83-4934-B577-99666C70BBB5}" dt="2026-01-29T14:21:58.628" v="823" actId="27636"/>
          <ac:spMkLst>
            <pc:docMk/>
            <pc:sldMk cId="102945561" sldId="2147196989"/>
            <ac:spMk id="3" creationId="{1F5A9F76-895C-FDA0-48AA-24DF9B9D73D0}"/>
          </ac:spMkLst>
        </pc:spChg>
      </pc:sldChg>
      <pc:sldChg chg="modSp add mod">
        <pc:chgData name="Juha Vasama" userId="8ba50429-ff71-4991-9050-d77f887db933" providerId="ADAL" clId="{259528AB-9E83-4934-B577-99666C70BBB5}" dt="2026-01-29T14:21:58.677" v="834" actId="27636"/>
        <pc:sldMkLst>
          <pc:docMk/>
          <pc:sldMk cId="1650633188" sldId="2147196990"/>
        </pc:sldMkLst>
        <pc:spChg chg="mod">
          <ac:chgData name="Juha Vasama" userId="8ba50429-ff71-4991-9050-d77f887db933" providerId="ADAL" clId="{259528AB-9E83-4934-B577-99666C70BBB5}" dt="2026-01-29T14:21:58.677" v="834" actId="27636"/>
          <ac:spMkLst>
            <pc:docMk/>
            <pc:sldMk cId="1650633188" sldId="2147196990"/>
            <ac:spMk id="3" creationId="{8E34D711-7C10-5FB5-4F17-C1E5E2FF536B}"/>
          </ac:spMkLst>
        </pc:spChg>
      </pc:sldChg>
      <pc:sldChg chg="modSp add mod">
        <pc:chgData name="Juha Vasama" userId="8ba50429-ff71-4991-9050-d77f887db933" providerId="ADAL" clId="{259528AB-9E83-4934-B577-99666C70BBB5}" dt="2026-01-29T14:21:58.634" v="824" actId="27636"/>
        <pc:sldMkLst>
          <pc:docMk/>
          <pc:sldMk cId="2962246084" sldId="2147197066"/>
        </pc:sldMkLst>
        <pc:spChg chg="mod">
          <ac:chgData name="Juha Vasama" userId="8ba50429-ff71-4991-9050-d77f887db933" providerId="ADAL" clId="{259528AB-9E83-4934-B577-99666C70BBB5}" dt="2026-01-29T14:21:58.634" v="824" actId="27636"/>
          <ac:spMkLst>
            <pc:docMk/>
            <pc:sldMk cId="2962246084" sldId="2147197066"/>
            <ac:spMk id="3" creationId="{F9935CA3-587E-2D3E-8222-E5B57E3243EB}"/>
          </ac:spMkLst>
        </pc:spChg>
      </pc:sldChg>
      <pc:sldChg chg="modSp add mod">
        <pc:chgData name="Juha Vasama" userId="8ba50429-ff71-4991-9050-d77f887db933" providerId="ADAL" clId="{259528AB-9E83-4934-B577-99666C70BBB5}" dt="2026-01-29T14:21:58.645" v="826" actId="27636"/>
        <pc:sldMkLst>
          <pc:docMk/>
          <pc:sldMk cId="4031243983" sldId="2147197068"/>
        </pc:sldMkLst>
        <pc:spChg chg="mod">
          <ac:chgData name="Juha Vasama" userId="8ba50429-ff71-4991-9050-d77f887db933" providerId="ADAL" clId="{259528AB-9E83-4934-B577-99666C70BBB5}" dt="2026-01-29T14:21:58.645" v="826" actId="27636"/>
          <ac:spMkLst>
            <pc:docMk/>
            <pc:sldMk cId="4031243983" sldId="2147197068"/>
            <ac:spMk id="3" creationId="{126223BB-73E7-D0C2-BFCD-5D0346556D3E}"/>
          </ac:spMkLst>
        </pc:spChg>
      </pc:sldChg>
      <pc:sldChg chg="modSp add mod">
        <pc:chgData name="Juha Vasama" userId="8ba50429-ff71-4991-9050-d77f887db933" providerId="ADAL" clId="{259528AB-9E83-4934-B577-99666C70BBB5}" dt="2026-01-29T14:21:58.653" v="828" actId="27636"/>
        <pc:sldMkLst>
          <pc:docMk/>
          <pc:sldMk cId="3468011729" sldId="2147197070"/>
        </pc:sldMkLst>
        <pc:spChg chg="mod">
          <ac:chgData name="Juha Vasama" userId="8ba50429-ff71-4991-9050-d77f887db933" providerId="ADAL" clId="{259528AB-9E83-4934-B577-99666C70BBB5}" dt="2026-01-29T14:21:58.653" v="828" actId="27636"/>
          <ac:spMkLst>
            <pc:docMk/>
            <pc:sldMk cId="3468011729" sldId="2147197070"/>
            <ac:spMk id="3" creationId="{A557D66D-6BA5-4B42-52D0-CA88CC3250A5}"/>
          </ac:spMkLst>
        </pc:spChg>
      </pc:sldChg>
      <pc:sldChg chg="modSp add mod">
        <pc:chgData name="Juha Vasama" userId="8ba50429-ff71-4991-9050-d77f887db933" providerId="ADAL" clId="{259528AB-9E83-4934-B577-99666C70BBB5}" dt="2026-01-29T14:21:58.663" v="830" actId="27636"/>
        <pc:sldMkLst>
          <pc:docMk/>
          <pc:sldMk cId="1373923975" sldId="2147197072"/>
        </pc:sldMkLst>
        <pc:spChg chg="mod">
          <ac:chgData name="Juha Vasama" userId="8ba50429-ff71-4991-9050-d77f887db933" providerId="ADAL" clId="{259528AB-9E83-4934-B577-99666C70BBB5}" dt="2026-01-29T14:21:58.663" v="830" actId="27636"/>
          <ac:spMkLst>
            <pc:docMk/>
            <pc:sldMk cId="1373923975" sldId="2147197072"/>
            <ac:spMk id="3" creationId="{31EF3DC2-609E-E4C3-38FE-4EC418BD07B0}"/>
          </ac:spMkLst>
        </pc:spChg>
      </pc:sldChg>
      <pc:sldChg chg="modSp add mod">
        <pc:chgData name="Juha Vasama" userId="8ba50429-ff71-4991-9050-d77f887db933" providerId="ADAL" clId="{259528AB-9E83-4934-B577-99666C70BBB5}" dt="2026-01-29T14:21:58.671" v="832" actId="27636"/>
        <pc:sldMkLst>
          <pc:docMk/>
          <pc:sldMk cId="1522053997" sldId="2147197074"/>
        </pc:sldMkLst>
        <pc:spChg chg="mod">
          <ac:chgData name="Juha Vasama" userId="8ba50429-ff71-4991-9050-d77f887db933" providerId="ADAL" clId="{259528AB-9E83-4934-B577-99666C70BBB5}" dt="2026-01-29T14:21:58.671" v="832" actId="27636"/>
          <ac:spMkLst>
            <pc:docMk/>
            <pc:sldMk cId="1522053997" sldId="2147197074"/>
            <ac:spMk id="3" creationId="{84C11A5A-09FA-D10D-F4C5-13F03EC01661}"/>
          </ac:spMkLst>
        </pc:spChg>
      </pc:sldChg>
      <pc:sldChg chg="modSp add mod">
        <pc:chgData name="Juha Vasama" userId="8ba50429-ff71-4991-9050-d77f887db933" providerId="ADAL" clId="{259528AB-9E83-4934-B577-99666C70BBB5}" dt="2026-01-29T14:21:58.643" v="825" actId="27636"/>
        <pc:sldMkLst>
          <pc:docMk/>
          <pc:sldMk cId="2401981768" sldId="2147197076"/>
        </pc:sldMkLst>
        <pc:spChg chg="mod">
          <ac:chgData name="Juha Vasama" userId="8ba50429-ff71-4991-9050-d77f887db933" providerId="ADAL" clId="{259528AB-9E83-4934-B577-99666C70BBB5}" dt="2026-01-29T14:21:58.643" v="825" actId="27636"/>
          <ac:spMkLst>
            <pc:docMk/>
            <pc:sldMk cId="2401981768" sldId="2147197076"/>
            <ac:spMk id="3" creationId="{E150FFC7-715D-E78D-13E1-54D7FB8C5643}"/>
          </ac:spMkLst>
        </pc:spChg>
      </pc:sldChg>
      <pc:sldChg chg="modSp add mod">
        <pc:chgData name="Juha Vasama" userId="8ba50429-ff71-4991-9050-d77f887db933" providerId="ADAL" clId="{259528AB-9E83-4934-B577-99666C70BBB5}" dt="2026-01-29T14:21:58.647" v="827" actId="27636"/>
        <pc:sldMkLst>
          <pc:docMk/>
          <pc:sldMk cId="3510388049" sldId="2147197077"/>
        </pc:sldMkLst>
        <pc:spChg chg="mod">
          <ac:chgData name="Juha Vasama" userId="8ba50429-ff71-4991-9050-d77f887db933" providerId="ADAL" clId="{259528AB-9E83-4934-B577-99666C70BBB5}" dt="2026-01-29T14:21:58.647" v="827" actId="27636"/>
          <ac:spMkLst>
            <pc:docMk/>
            <pc:sldMk cId="3510388049" sldId="2147197077"/>
            <ac:spMk id="3" creationId="{D27643F5-865D-4D31-D0F5-EFCAD1D90A3B}"/>
          </ac:spMkLst>
        </pc:spChg>
      </pc:sldChg>
      <pc:sldChg chg="modSp add mod">
        <pc:chgData name="Juha Vasama" userId="8ba50429-ff71-4991-9050-d77f887db933" providerId="ADAL" clId="{259528AB-9E83-4934-B577-99666C70BBB5}" dt="2026-01-29T14:21:58.661" v="829" actId="27636"/>
        <pc:sldMkLst>
          <pc:docMk/>
          <pc:sldMk cId="1700857608" sldId="2147197078"/>
        </pc:sldMkLst>
        <pc:spChg chg="mod">
          <ac:chgData name="Juha Vasama" userId="8ba50429-ff71-4991-9050-d77f887db933" providerId="ADAL" clId="{259528AB-9E83-4934-B577-99666C70BBB5}" dt="2026-01-29T14:21:58.661" v="829" actId="27636"/>
          <ac:spMkLst>
            <pc:docMk/>
            <pc:sldMk cId="1700857608" sldId="2147197078"/>
            <ac:spMk id="3" creationId="{3B212B85-BE29-7A04-49A5-44175C135F86}"/>
          </ac:spMkLst>
        </pc:spChg>
      </pc:sldChg>
      <pc:sldChg chg="modSp add mod">
        <pc:chgData name="Juha Vasama" userId="8ba50429-ff71-4991-9050-d77f887db933" providerId="ADAL" clId="{259528AB-9E83-4934-B577-99666C70BBB5}" dt="2026-01-29T14:21:58.667" v="831" actId="27636"/>
        <pc:sldMkLst>
          <pc:docMk/>
          <pc:sldMk cId="2232170282" sldId="2147197079"/>
        </pc:sldMkLst>
        <pc:spChg chg="mod">
          <ac:chgData name="Juha Vasama" userId="8ba50429-ff71-4991-9050-d77f887db933" providerId="ADAL" clId="{259528AB-9E83-4934-B577-99666C70BBB5}" dt="2026-01-29T14:21:58.667" v="831" actId="27636"/>
          <ac:spMkLst>
            <pc:docMk/>
            <pc:sldMk cId="2232170282" sldId="2147197079"/>
            <ac:spMk id="3" creationId="{C8D9AECF-710C-37D9-8CF8-5B93B35BAAD8}"/>
          </ac:spMkLst>
        </pc:spChg>
      </pc:sldChg>
      <pc:sldChg chg="modSp add mod">
        <pc:chgData name="Juha Vasama" userId="8ba50429-ff71-4991-9050-d77f887db933" providerId="ADAL" clId="{259528AB-9E83-4934-B577-99666C70BBB5}" dt="2026-01-29T14:21:58.674" v="833" actId="27636"/>
        <pc:sldMkLst>
          <pc:docMk/>
          <pc:sldMk cId="729617200" sldId="2147197080"/>
        </pc:sldMkLst>
        <pc:spChg chg="mod">
          <ac:chgData name="Juha Vasama" userId="8ba50429-ff71-4991-9050-d77f887db933" providerId="ADAL" clId="{259528AB-9E83-4934-B577-99666C70BBB5}" dt="2026-01-29T14:21:58.674" v="833" actId="27636"/>
          <ac:spMkLst>
            <pc:docMk/>
            <pc:sldMk cId="729617200" sldId="2147197080"/>
            <ac:spMk id="3" creationId="{D2FAD07F-18C7-76E9-F096-055D3E0F85F3}"/>
          </ac:spMkLst>
        </pc:spChg>
      </pc:sldChg>
      <pc:sldChg chg="modSp add mod">
        <pc:chgData name="Juha Vasama" userId="8ba50429-ff71-4991-9050-d77f887db933" providerId="ADAL" clId="{259528AB-9E83-4934-B577-99666C70BBB5}" dt="2026-01-29T14:21:58.680" v="835" actId="27636"/>
        <pc:sldMkLst>
          <pc:docMk/>
          <pc:sldMk cId="2662497372" sldId="2147197081"/>
        </pc:sldMkLst>
        <pc:spChg chg="mod">
          <ac:chgData name="Juha Vasama" userId="8ba50429-ff71-4991-9050-d77f887db933" providerId="ADAL" clId="{259528AB-9E83-4934-B577-99666C70BBB5}" dt="2026-01-29T14:21:58.680" v="835" actId="27636"/>
          <ac:spMkLst>
            <pc:docMk/>
            <pc:sldMk cId="2662497372" sldId="2147197081"/>
            <ac:spMk id="3" creationId="{64813DEB-015A-745A-0B08-65DB3AFD76AE}"/>
          </ac:spMkLst>
        </pc:spChg>
      </pc:sldChg>
      <pc:sldMasterChg chg="delSldLayout">
        <pc:chgData name="Juha Vasama" userId="8ba50429-ff71-4991-9050-d77f887db933" providerId="ADAL" clId="{259528AB-9E83-4934-B577-99666C70BBB5}" dt="2026-01-29T14:21:03.727" v="821" actId="47"/>
        <pc:sldMasterMkLst>
          <pc:docMk/>
          <pc:sldMasterMk cId="3602268788" sldId="2147483648"/>
        </pc:sldMasterMkLst>
        <pc:sldLayoutChg chg="del">
          <pc:chgData name="Juha Vasama" userId="8ba50429-ff71-4991-9050-d77f887db933" providerId="ADAL" clId="{259528AB-9E83-4934-B577-99666C70BBB5}" dt="2026-01-29T14:21:03.727" v="821" actId="47"/>
          <pc:sldLayoutMkLst>
            <pc:docMk/>
            <pc:sldMasterMk cId="3602268788" sldId="2147483648"/>
            <pc:sldLayoutMk cId="3654327845" sldId="2147483676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2BAE6F-2482-1B41-849E-8C6FD7EDDE16}" type="datetimeFigureOut">
              <a:rPr lang="fi-FI" smtClean="0"/>
              <a:t>29.1.2026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0DE91-7415-2D49-BAC4-44C6CAF251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90387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Rekrytointi </a:t>
            </a:r>
          </a:p>
          <a:p>
            <a:endParaRPr lang="fi-FI" dirty="0"/>
          </a:p>
          <a:p>
            <a:r>
              <a:rPr lang="fi-FI" dirty="0"/>
              <a:t>Toiminnallisuus kaikissa ikäryhmissä. </a:t>
            </a:r>
          </a:p>
          <a:p>
            <a:endParaRPr lang="fi-FI" dirty="0"/>
          </a:p>
          <a:p>
            <a:r>
              <a:rPr lang="fi-FI" dirty="0"/>
              <a:t>Kiinteistöjen ylläpito. Tuorein esimerkki hoitajakutsujärjestelmä ja positiivinen suhtautuminen siihen. 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F0DE91-7415-2D49-BAC4-44C6CAF25198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044791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F4C9C-C266-DC10-C821-FCBC3A420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22FDD7DB-05DA-59E1-8CC3-B0DB35295E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9772353B-590F-51E6-81AD-3FEA1457B6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A3371A7-05A4-9DA7-DBA7-8CD1534BB4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78DED-8AC7-42A1-8956-FD1D5AD696AD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3204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45B1A2-BA12-CD02-FC9E-0591D8E8F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3B7AE21C-8391-5CEA-3D85-521D58D6DB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7C6415CD-AC58-1DF2-CC3E-D24D69AD6A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893F1F82-5E1D-030B-468C-5669444265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78DED-8AC7-42A1-8956-FD1D5AD696AD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40937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512B5-29F0-3F98-AAB6-35264D4B4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C6D90B3A-F1BB-241F-8650-577DD8ABB3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34C8C389-FEFE-8C47-7C41-BB84D1DE0F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9C2EA5E-180E-C091-92CC-4CAA573AE4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78DED-8AC7-42A1-8956-FD1D5AD696AD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81310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841B0-0679-94D8-B58D-2353DB603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16A5FE7A-C9F7-4EE2-8246-1358FD2849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BA9726E9-1ABC-411C-65C3-EB958BBE41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AE0F5109-60DA-4595-C782-7099293FA2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78DED-8AC7-42A1-8956-FD1D5AD696AD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22489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83AE2-50B5-F6A6-CB92-92073099B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3C288B51-BC36-A98E-9AE5-2F2291FD8B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AAAC7F52-7567-FF58-9F67-43E0A992E1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AF1C733-D8B3-2C7C-7E3D-73CBF876C5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78DED-8AC7-42A1-8956-FD1D5AD696AD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03966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82D9E-7F75-3B7C-D8BC-E3718354D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2E7D8161-EDE7-35DE-38C1-57BF41481D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6A45BD18-A20A-8D59-4FF8-0D679C8FBF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8C6FC1C8-4591-2366-8F33-D372D5B614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278DED-8AC7-42A1-8956-FD1D5AD696AD}" type="slidenum">
              <a:rPr lang="fi-FI" smtClean="0"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473680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16A78-280E-B4C7-62B0-540D87A71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090E7893-876A-CFEE-0546-A0FB85570E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6C4659CB-BADF-AD1E-5569-9940535035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BA3BD0C-2E1F-CD82-0854-6D36C2C348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278DED-8AC7-42A1-8956-FD1D5AD696AD}" type="slidenum">
              <a:rPr lang="fi-FI" smtClean="0"/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63354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330D-71DF-BD7A-31EE-EC0142561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D6F706EA-6A72-777E-09D2-7CFF3EE125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5366A506-22B5-162F-5AD7-834B13BCF3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C67FDBF-F876-9604-7482-1822FDDD87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78DED-8AC7-42A1-8956-FD1D5AD696AD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66295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BD50C-2983-524D-D792-E0584399A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47859D7E-F02E-F28C-1890-842712D25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63FE7E08-7986-B09D-C703-E69FDB4CEF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EF8256D-75B7-C2EE-6E2A-8757EB2C36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278DED-8AC7-42A1-8956-FD1D5AD696AD}" type="slidenum">
              <a:rPr lang="fi-FI" smtClean="0"/>
              <a:t>18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338593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A77BD-F0EF-2A5F-3371-453372785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7BC249E9-EE44-BD60-12F7-AAD839B738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806888F0-14E1-2171-7F52-C922316071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58BD407-CDC2-C42E-CC17-C86115CBD2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278DED-8AC7-42A1-8956-FD1D5AD696AD}" type="slidenum">
              <a:rPr lang="fi-FI" smtClean="0"/>
              <a:t>19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595140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9FA28-D9F8-E7F2-75BA-E6BD0E19D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A8548A58-21D6-6954-B3B2-29A2C4B7D0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17390BA4-63A6-FA12-7C4A-51F5861311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2A79D99-4C72-0995-6871-4C5B2EA602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278DED-8AC7-42A1-8956-FD1D5AD696AD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389840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330D-71DF-BD7A-31EE-EC0142561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D6F706EA-6A72-777E-09D2-7CFF3EE125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5366A506-22B5-162F-5AD7-834B13BCF3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C67FDBF-F876-9604-7482-1822FDDD87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278DED-8AC7-42A1-8956-FD1D5AD696AD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466295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9DD5A-EF47-7A5E-9C34-1AF82F0E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AA61031B-4A2F-109E-080B-FBE0AF11C6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C9AEE5E9-3766-B241-6C9F-CB7F661425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4C46A20-72D4-1E8A-706F-96783FED6E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278DED-8AC7-42A1-8956-FD1D5AD696AD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562112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F506D6-47C9-7788-6A67-0F6C05902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C052C54A-7665-D9FA-F297-AFD17B24B6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3DBADCE3-E5B0-DA6C-1221-007B6F4B82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4FA8C34-1B8F-A5B0-CBBE-7107683611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78DED-8AC7-42A1-8956-FD1D5AD696AD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58309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AB65DB-7DBE-5867-11D6-511FF657A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E04D5D03-3127-D7DB-FAE0-4348339E06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D71A7D3B-79C5-B774-42B5-A5D41DE73E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AC1E8D8C-4375-04F9-E021-2280C8F101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78DED-8AC7-42A1-8956-FD1D5AD696AD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66728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C4D0A-1CC4-C14E-D0DA-C53BCC014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BBF69758-B1CD-08A7-CC9E-BBAD58C032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AEFDD0A0-46DD-3D22-8788-1657607752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C49757B-32D9-D8C4-98EE-23B451235F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78DED-8AC7-42A1-8956-FD1D5AD696AD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16167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4625B-BB9C-F675-3C6A-B754B7AA7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DA18ADF5-4FD4-6E88-CD12-8066091D65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67829663-617E-CAB6-CD2C-35083D549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00C1770-28E0-68C4-FB70-4BC2BFCAC9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78DED-8AC7-42A1-8956-FD1D5AD696AD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54719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9A3AB-4A0D-119D-4C8D-4BB793720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13B10213-926B-B24F-EB9B-2E5F647D3D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F80FCF7D-6709-C5C0-274F-DA30B248C3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9CE7280-788D-D103-B644-A96667F780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78DED-8AC7-42A1-8956-FD1D5AD696AD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7270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ää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DA3AEA0-68B0-A14E-BB94-F72DFE365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90688"/>
            <a:ext cx="7504380" cy="5167312"/>
          </a:xfrm>
          <a:prstGeom prst="rect">
            <a:avLst/>
          </a:prstGeom>
        </p:spPr>
        <p:txBody>
          <a:bodyPr anchor="ctr" anchorCtr="0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BCB4F02-DE1F-A84D-A498-61536BEB1B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6230" y="845344"/>
            <a:ext cx="3011220" cy="51673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D5A9437-3C63-B640-9BA7-5E5F983376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9082" y="845344"/>
            <a:ext cx="2087196" cy="39264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0B12DA-6610-3341-8035-6323BD6D08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nos" panose="02020603050405020304" pitchFamily="18" charset="0"/>
                <a:ea typeface="Tinos" panose="02020603050405020304" pitchFamily="18" charset="0"/>
                <a:cs typeface="Tinos" panose="02020603050405020304" pitchFamily="18" charset="0"/>
              </a:defRPr>
            </a:lvl1pPr>
          </a:lstStyle>
          <a:p>
            <a:fld id="{C5FB1059-60CE-CC4A-BAC5-DF1877C21BDD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435EC36-5811-4F4A-A7A4-E7EA91B61C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1850" y="61769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0" i="0">
                <a:solidFill>
                  <a:schemeClr val="tx2"/>
                </a:solidFill>
                <a:latin typeface="Tinos" panose="02020603050405020304" pitchFamily="18" charset="0"/>
                <a:ea typeface="Tinos" panose="02020603050405020304" pitchFamily="18" charset="0"/>
                <a:cs typeface="Tinos" panose="02020603050405020304" pitchFamily="18" charset="0"/>
              </a:defRPr>
            </a:lvl1pPr>
          </a:lstStyle>
          <a:p>
            <a:fld id="{2C33F0B0-66A3-7A46-948D-33100BC0C7EF}" type="datetime1">
              <a:rPr lang="fi-FI" smtClean="0"/>
              <a:t>29.1.2026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92651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Lu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F478D2D-0AB1-8E4D-99C6-15943D8371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6230" y="845344"/>
            <a:ext cx="3011220" cy="5167312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BFE81EF-5163-8A44-994C-02F7A1047194}"/>
              </a:ext>
            </a:extLst>
          </p:cNvPr>
          <p:cNvCxnSpPr>
            <a:cxnSpLocks/>
          </p:cNvCxnSpPr>
          <p:nvPr userDrawn="1"/>
        </p:nvCxnSpPr>
        <p:spPr>
          <a:xfrm>
            <a:off x="838200" y="1690688"/>
            <a:ext cx="105156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B7B4401A-327F-C24C-92EC-A12BA135B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90688"/>
            <a:ext cx="7504380" cy="5167312"/>
          </a:xfrm>
          <a:prstGeom prst="rect">
            <a:avLst/>
          </a:prstGeom>
        </p:spPr>
        <p:txBody>
          <a:bodyPr anchor="ctr" anchorCtr="0"/>
          <a:lstStyle>
            <a:lvl1pPr>
              <a:defRPr sz="6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F1507A-81FF-AB45-B456-6AD99F2D62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80647"/>
            <a:ext cx="10515600" cy="961291"/>
          </a:xfrm>
        </p:spPr>
        <p:txBody>
          <a:bodyPr anchor="b" anchorCtr="0"/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74DDB9-A6C1-FC44-8567-161A51D056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24548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sältö Lu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A2825-641C-0B42-9068-DA062C76B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50800">
            <a:noFill/>
          </a:ln>
        </p:spPr>
        <p:txBody>
          <a:bodyPr>
            <a:normAutofit/>
          </a:bodyPr>
          <a:lstStyle>
            <a:lvl1pPr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0D64AC-C934-2C43-936A-1BF6DDB51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9503"/>
            <a:ext cx="10515600" cy="3977460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AC1A5D7-8298-1644-AA9F-3F597ED38B06}"/>
              </a:ext>
            </a:extLst>
          </p:cNvPr>
          <p:cNvCxnSpPr>
            <a:cxnSpLocks/>
          </p:cNvCxnSpPr>
          <p:nvPr userDrawn="1"/>
        </p:nvCxnSpPr>
        <p:spPr>
          <a:xfrm>
            <a:off x="838200" y="1690688"/>
            <a:ext cx="105156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C01B7A-69C1-6B43-BBB1-056BEA4C5C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09144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ja kuva Lu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E64F469-F7AC-DA44-BA3B-758BAAB52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50800">
            <a:noFill/>
          </a:ln>
        </p:spPr>
        <p:txBody>
          <a:bodyPr>
            <a:normAutofit/>
          </a:bodyPr>
          <a:lstStyle>
            <a:lvl1pPr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E436BAF-6C0A-6845-B473-44C90889448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2199503"/>
            <a:ext cx="5256000" cy="3977460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E08D9C7-4EDA-9C49-8E95-16AE9AF036B4}"/>
              </a:ext>
            </a:extLst>
          </p:cNvPr>
          <p:cNvCxnSpPr>
            <a:cxnSpLocks/>
          </p:cNvCxnSpPr>
          <p:nvPr userDrawn="1"/>
        </p:nvCxnSpPr>
        <p:spPr>
          <a:xfrm>
            <a:off x="838200" y="1690688"/>
            <a:ext cx="105156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08DC4C-9C21-5641-9A87-3826063588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376984" y="2199502"/>
            <a:ext cx="3976816" cy="3977461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B82547-D4A1-0E4C-B50C-FEB1DF8FEC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19017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blemi ja slo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2EB47DB-BB40-194C-A5DD-D6E019EBC4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23070" y="939600"/>
            <a:ext cx="4545861" cy="49788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C2CD359-671C-C34A-8A32-03942DABF1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99379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blemi ja slogan Meri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839685-E6AD-F74B-875A-841A2CA0AD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23070" y="939600"/>
            <a:ext cx="4545861" cy="49788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87B022-CC2F-D74F-96FE-FA5298E559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432155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ble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69D2CFE-04E5-BF40-B210-AD4040EAD0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03750" y="939800"/>
            <a:ext cx="2984500" cy="49784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826277-132F-0D48-9462-5D2DAEB2AD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55074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blemi Meri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31EDE7-0572-7F42-BE55-2CEA841EDB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03750" y="939800"/>
            <a:ext cx="2984500" cy="4978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EDDFCC-4BB4-EF46-919D-E632239133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0682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A3ACE3F-768C-5347-A1A4-1E5D74B116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6230" y="845344"/>
            <a:ext cx="3011220" cy="5167312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BFE81EF-5163-8A44-994C-02F7A1047194}"/>
              </a:ext>
            </a:extLst>
          </p:cNvPr>
          <p:cNvCxnSpPr>
            <a:cxnSpLocks/>
          </p:cNvCxnSpPr>
          <p:nvPr userDrawn="1"/>
        </p:nvCxnSpPr>
        <p:spPr>
          <a:xfrm>
            <a:off x="838200" y="1690688"/>
            <a:ext cx="10515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B7B4401A-327F-C24C-92EC-A12BA135B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90688"/>
            <a:ext cx="7504380" cy="5167312"/>
          </a:xfrm>
          <a:prstGeom prst="rect">
            <a:avLst/>
          </a:prstGeom>
        </p:spPr>
        <p:txBody>
          <a:bodyPr anchor="ctr" anchorCtr="0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F1507A-81FF-AB45-B456-6AD99F2D62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80647"/>
            <a:ext cx="10515600" cy="961291"/>
          </a:xfrm>
        </p:spPr>
        <p:txBody>
          <a:bodyPr anchor="b" anchorCtr="0"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C6B9A38-9E66-CA45-8A9B-F01E0111FF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40186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A2825-641C-0B42-9068-DA062C76B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50800">
            <a:noFill/>
          </a:ln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0D64AC-C934-2C43-936A-1BF6DDB51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9503"/>
            <a:ext cx="10515600" cy="39774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AC1A5D7-8298-1644-AA9F-3F597ED38B06}"/>
              </a:ext>
            </a:extLst>
          </p:cNvPr>
          <p:cNvCxnSpPr>
            <a:cxnSpLocks/>
          </p:cNvCxnSpPr>
          <p:nvPr userDrawn="1"/>
        </p:nvCxnSpPr>
        <p:spPr>
          <a:xfrm>
            <a:off x="838200" y="1690688"/>
            <a:ext cx="10515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0BD64B-4EF8-7947-9DEF-340CD724CE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304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E64F469-F7AC-DA44-BA3B-758BAAB52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50800">
            <a:noFill/>
          </a:ln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E436BAF-6C0A-6845-B473-44C90889448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2199503"/>
            <a:ext cx="5256000" cy="39774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E08D9C7-4EDA-9C49-8E95-16AE9AF036B4}"/>
              </a:ext>
            </a:extLst>
          </p:cNvPr>
          <p:cNvCxnSpPr>
            <a:cxnSpLocks/>
          </p:cNvCxnSpPr>
          <p:nvPr userDrawn="1"/>
        </p:nvCxnSpPr>
        <p:spPr>
          <a:xfrm>
            <a:off x="838200" y="1690688"/>
            <a:ext cx="10515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08DC4C-9C21-5641-9A87-3826063588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376984" y="2199502"/>
            <a:ext cx="3976816" cy="397746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D71DB13-0554-EE4F-B03D-35C991F73F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61524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ääotsikko Mer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DA3AEA0-68B0-A14E-BB94-F72DFE365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90688"/>
            <a:ext cx="7504380" cy="5167312"/>
          </a:xfrm>
          <a:prstGeom prst="rect">
            <a:avLst/>
          </a:prstGeom>
        </p:spPr>
        <p:txBody>
          <a:bodyPr anchor="ctr" anchorCtr="0"/>
          <a:lstStyle>
            <a:lvl1pPr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CB2570A-EFD0-5241-9FB2-61EABCE3C5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6230" y="845344"/>
            <a:ext cx="3011220" cy="51673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C388232-1C4F-8E4E-BA23-D4532BAB4C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9082" y="845344"/>
            <a:ext cx="2087196" cy="39264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614D81-E9AE-8D4D-B79F-7E9B4349BB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‹#›</a:t>
            </a:fld>
            <a:endParaRPr lang="fi-FI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9271EDC8-92D1-3B48-90DE-B8B8541ACC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1850" y="61769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0" i="0">
                <a:solidFill>
                  <a:schemeClr val="accent1"/>
                </a:solidFill>
                <a:latin typeface="Tinos" panose="02020603050405020304" pitchFamily="18" charset="0"/>
                <a:ea typeface="Tinos" panose="02020603050405020304" pitchFamily="18" charset="0"/>
                <a:cs typeface="Tinos" panose="02020603050405020304" pitchFamily="18" charset="0"/>
              </a:defRPr>
            </a:lvl1pPr>
          </a:lstStyle>
          <a:p>
            <a:fld id="{0720754B-2429-C94A-A99D-DEF974C25976}" type="datetime1">
              <a:rPr lang="fi-FI" smtClean="0"/>
              <a:pPr/>
              <a:t>29.1.2026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45343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öliotsikko Mer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BFE81EF-5163-8A44-994C-02F7A1047194}"/>
              </a:ext>
            </a:extLst>
          </p:cNvPr>
          <p:cNvCxnSpPr>
            <a:cxnSpLocks/>
          </p:cNvCxnSpPr>
          <p:nvPr userDrawn="1"/>
        </p:nvCxnSpPr>
        <p:spPr>
          <a:xfrm>
            <a:off x="838200" y="1690688"/>
            <a:ext cx="105156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B7B4401A-327F-C24C-92EC-A12BA135B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90688"/>
            <a:ext cx="7504380" cy="5167312"/>
          </a:xfrm>
          <a:prstGeom prst="rect">
            <a:avLst/>
          </a:prstGeom>
        </p:spPr>
        <p:txBody>
          <a:bodyPr anchor="ctr" anchorCtr="0"/>
          <a:lstStyle>
            <a:lvl1pPr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F1507A-81FF-AB45-B456-6AD99F2D62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80647"/>
            <a:ext cx="10515600" cy="961291"/>
          </a:xfrm>
        </p:spPr>
        <p:txBody>
          <a:bodyPr anchor="b" anchorCtr="0"/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62EBE5-0689-A64D-A40E-BE8E6DFA6C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6230" y="845344"/>
            <a:ext cx="3011220" cy="516731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C1268AE-E757-BF4B-BCC5-4ECB67AA61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060054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sältö Mer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A2825-641C-0B42-9068-DA062C76B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50800">
            <a:noFill/>
          </a:ln>
        </p:spPr>
        <p:txBody>
          <a:bodyPr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0D64AC-C934-2C43-936A-1BF6DDB51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9503"/>
            <a:ext cx="10515600" cy="3977460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AC1A5D7-8298-1644-AA9F-3F597ED38B06}"/>
              </a:ext>
            </a:extLst>
          </p:cNvPr>
          <p:cNvCxnSpPr>
            <a:cxnSpLocks/>
          </p:cNvCxnSpPr>
          <p:nvPr userDrawn="1"/>
        </p:nvCxnSpPr>
        <p:spPr>
          <a:xfrm>
            <a:off x="838200" y="1690688"/>
            <a:ext cx="105156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0E70B4-71F0-D94A-A34F-051AF169FE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272520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ja kuva Mer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E64F469-F7AC-DA44-BA3B-758BAAB52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50800">
            <a:noFill/>
          </a:ln>
        </p:spPr>
        <p:txBody>
          <a:bodyPr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E436BAF-6C0A-6845-B473-44C90889448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2199503"/>
            <a:ext cx="5256000" cy="3977460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E08D9C7-4EDA-9C49-8E95-16AE9AF036B4}"/>
              </a:ext>
            </a:extLst>
          </p:cNvPr>
          <p:cNvCxnSpPr>
            <a:cxnSpLocks/>
          </p:cNvCxnSpPr>
          <p:nvPr userDrawn="1"/>
        </p:nvCxnSpPr>
        <p:spPr>
          <a:xfrm>
            <a:off x="838200" y="1690688"/>
            <a:ext cx="105156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08DC4C-9C21-5641-9A87-3826063588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376984" y="2199502"/>
            <a:ext cx="3976816" cy="397746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0B7F3A-3FAC-314E-BE9F-16C8485AE8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659666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ääotsikko Lu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DA3AEA0-68B0-A14E-BB94-F72DFE365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90688"/>
            <a:ext cx="7504380" cy="5167312"/>
          </a:xfrm>
          <a:prstGeom prst="rect">
            <a:avLst/>
          </a:prstGeom>
        </p:spPr>
        <p:txBody>
          <a:bodyPr anchor="ctr" anchorCtr="0"/>
          <a:lstStyle>
            <a:lvl1pPr>
              <a:defRPr sz="6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D93F6C-7627-0A49-8986-69157B792F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6230" y="845344"/>
            <a:ext cx="3011220" cy="51673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0B2E98-2774-B440-AA55-0022C77B671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9082" y="845344"/>
            <a:ext cx="2087196" cy="39264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66C1388-E137-6D4C-AC63-5B3D15211E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‹#›</a:t>
            </a:fld>
            <a:endParaRPr lang="fi-FI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B7C97D4A-55F9-5146-9E17-926B3D0829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1850" y="61769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0" i="0">
                <a:solidFill>
                  <a:schemeClr val="accent2"/>
                </a:solidFill>
                <a:latin typeface="Tinos" panose="02020603050405020304" pitchFamily="18" charset="0"/>
                <a:ea typeface="Tinos" panose="02020603050405020304" pitchFamily="18" charset="0"/>
                <a:cs typeface="Tinos" panose="02020603050405020304" pitchFamily="18" charset="0"/>
              </a:defRPr>
            </a:lvl1pPr>
          </a:lstStyle>
          <a:p>
            <a:fld id="{51C1B3D1-7BA4-7A46-AB22-601576A44EEE}" type="datetime1">
              <a:rPr lang="fi-FI" smtClean="0"/>
              <a:t>29.1.2026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1076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4D838B-8903-CE40-B468-8846F118A2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E7298E25-892A-2142-9C7B-3A78A838A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E438A04-B5FB-7548-9DF4-FD6996279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4000" y="61769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accent4"/>
                </a:solidFill>
                <a:latin typeface="Tinos" panose="02020603050405020304" pitchFamily="18" charset="0"/>
                <a:ea typeface="Tinos" panose="02020603050405020304" pitchFamily="18" charset="0"/>
                <a:cs typeface="Tinos" panose="02020603050405020304" pitchFamily="18" charset="0"/>
              </a:defRPr>
            </a:lvl1pPr>
          </a:lstStyle>
          <a:p>
            <a:fld id="{C5FB1059-60CE-CC4A-BAC5-DF1877C21BDD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02268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70" r:id="rId13"/>
    <p:sldLayoutId id="2147483671" r:id="rId14"/>
    <p:sldLayoutId id="2147483672" r:id="rId15"/>
    <p:sldLayoutId id="2147483673" r:id="rId16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2"/>
          </a:solidFill>
          <a:latin typeface="Tinos" panose="02020603050405020304" pitchFamily="18" charset="0"/>
          <a:ea typeface="Tinos" panose="02020603050405020304" pitchFamily="18" charset="0"/>
          <a:cs typeface="Tinos" panose="02020603050405020304" pitchFamily="18" charset="0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1000"/>
        </a:spcBef>
        <a:buFont typeface="Arial" panose="020B0604020202020204" pitchFamily="34" charset="0"/>
        <a:buNone/>
        <a:defRPr sz="2400" b="0" i="0" kern="1200">
          <a:solidFill>
            <a:schemeClr val="tx1"/>
          </a:solidFill>
          <a:latin typeface="Tinos" panose="02020603050405020304" pitchFamily="18" charset="0"/>
          <a:ea typeface="Tinos" panose="02020603050405020304" pitchFamily="18" charset="0"/>
          <a:cs typeface="Tinos" panose="02020603050405020304" pitchFamily="18" charset="0"/>
        </a:defRPr>
      </a:lvl1pPr>
      <a:lvl2pPr marL="685800" indent="-228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Tinos" panose="02020603050405020304" pitchFamily="18" charset="0"/>
          <a:ea typeface="Tinos" panose="02020603050405020304" pitchFamily="18" charset="0"/>
          <a:cs typeface="Tinos" panose="02020603050405020304" pitchFamily="18" charset="0"/>
        </a:defRPr>
      </a:lvl2pPr>
      <a:lvl3pPr marL="1143000" indent="-228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Tinos" panose="02020603050405020304" pitchFamily="18" charset="0"/>
          <a:ea typeface="Tinos" panose="02020603050405020304" pitchFamily="18" charset="0"/>
          <a:cs typeface="Tinos" panose="02020603050405020304" pitchFamily="18" charset="0"/>
        </a:defRPr>
      </a:lvl3pPr>
      <a:lvl4pPr marL="1600200" indent="-228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Tinos" panose="02020603050405020304" pitchFamily="18" charset="0"/>
          <a:ea typeface="Tinos" panose="02020603050405020304" pitchFamily="18" charset="0"/>
          <a:cs typeface="Tinos" panose="02020603050405020304" pitchFamily="18" charset="0"/>
        </a:defRPr>
      </a:lvl4pPr>
      <a:lvl5pPr marL="2057400" indent="-228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Tinos" panose="02020603050405020304" pitchFamily="18" charset="0"/>
          <a:ea typeface="Tinos" panose="02020603050405020304" pitchFamily="18" charset="0"/>
          <a:cs typeface="Tinos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merikarvia.sharepoint.com/:w:/r/sites/Esihenkilkokous/_layouts/15/Doc.aspx?sourcedoc=%7BE0F31DF1-38A6-4C2A-A48C-A98ED2C82CE3%7D&amp;file=Esihenkil%C3%B6kokous%2011.3%202025.docx&amp;action=default&amp;mobileredirect=true&amp;DefaultItemOpen=1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merikarvia.sharepoint.com/:w:/r/sites/Esihenkilkokous/_layouts/15/Doc.aspx?sourcedoc=%7BE0F31DF1-38A6-4C2A-A48C-A98ED2C82CE3%7D&amp;file=Esihenkil%C3%B6kokous%2011.3%202025.docx&amp;action=default&amp;mobileredirect=true&amp;DefaultItemOpen=1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merikarvia.sharepoint.com/:w:/r/sites/Esihenkilkokous/_layouts/15/Doc.aspx?sourcedoc=%7BE0F31DF1-38A6-4C2A-A48C-A98ED2C82CE3%7D&amp;file=Esihenkil%C3%B6kokous%2011.3%202025.docx&amp;action=default&amp;mobileredirect=true&amp;DefaultItemOpen=1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merikarvia.sharepoint.com/:w:/r/sites/Esihenkilkokous/_layouts/15/Doc.aspx?sourcedoc=%7BE0F31DF1-38A6-4C2A-A48C-A98ED2C82CE3%7D&amp;file=Esihenkil%C3%B6kokous%2011.3%202025.docx&amp;action=default&amp;mobileredirect=true&amp;DefaultItemOpen=1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merikarvia.sharepoint.com/:w:/r/sites/Esihenkilkokous/_layouts/15/Doc.aspx?sourcedoc=%7BE0F31DF1-38A6-4C2A-A48C-A98ED2C82CE3%7D&amp;file=Esihenkil%C3%B6kokous%2011.3%202025.docx&amp;action=default&amp;mobileredirect=true&amp;DefaultItemOpen=1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merikarvia.sharepoint.com/:w:/r/sites/Esihenkilkokous/_layouts/15/Doc.aspx?sourcedoc=%7BE0F31DF1-38A6-4C2A-A48C-A98ED2C82CE3%7D&amp;file=Esihenkil%C3%B6kokous%2011.3%202025.docx&amp;action=default&amp;mobileredirect=true&amp;DefaultItemOpen=1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merikarvia.sharepoint.com/:w:/r/sites/Esihenkilkokous/_layouts/15/Doc.aspx?sourcedoc=%7BE0F31DF1-38A6-4C2A-A48C-A98ED2C82CE3%7D&amp;file=Esihenkil%C3%B6kokous%2011.3%202025.docx&amp;action=default&amp;mobileredirect=true&amp;DefaultItemOpen=1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merikarvia.sharepoint.com/:w:/r/sites/Esihenkilkokous/_layouts/15/Doc.aspx?sourcedoc=%7BE0F31DF1-38A6-4C2A-A48C-A98ED2C82CE3%7D&amp;file=Esihenkil%C3%B6kokous%2011.3%202025.docx&amp;action=default&amp;mobileredirect=true&amp;DefaultItemOpen=1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merikarvia.sharepoint.com/:w:/r/sites/Esihenkilkokous/_layouts/15/Doc.aspx?sourcedoc=%7BE0F31DF1-38A6-4C2A-A48C-A98ED2C82CE3%7D&amp;file=Esihenkil%C3%B6kokous%2011.3%202025.docx&amp;action=default&amp;mobileredirect=true&amp;DefaultItemOpen=1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merikarvia.sharepoint.com/:w:/r/sites/Esihenkilkokous/_layouts/15/Doc.aspx?sourcedoc=%7BE0F31DF1-38A6-4C2A-A48C-A98ED2C82CE3%7D&amp;file=Esihenkil%C3%B6kokous%2011.3%202025.docx&amp;action=default&amp;mobileredirect=true&amp;DefaultItemOpen=1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erikarvia.sharepoint.com/:w:/r/sites/Esihenkilkokous/_layouts/15/Doc.aspx?sourcedoc=%7BE0F31DF1-38A6-4C2A-A48C-A98ED2C82CE3%7D&amp;file=Esihenkil%C3%B6kokous%2011.3%202025.docx&amp;action=default&amp;mobileredirect=true&amp;DefaultItemOpen=1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erikarvia.sharepoint.com/:w:/r/sites/Esihenkilkokous/_layouts/15/Doc.aspx?sourcedoc=%7BE0F31DF1-38A6-4C2A-A48C-A98ED2C82CE3%7D&amp;file=Esihenkil%C3%B6kokous%2011.3%202025.docx&amp;action=default&amp;mobileredirect=true&amp;DefaultItemOpen=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erikarvia.sharepoint.com/:w:/r/sites/Esihenkilkokous/_layouts/15/Doc.aspx?sourcedoc=%7BE0F31DF1-38A6-4C2A-A48C-A98ED2C82CE3%7D&amp;file=Esihenkil%C3%B6kokous%2011.3%202025.docx&amp;action=default&amp;mobileredirect=true&amp;DefaultItemOpen=1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erikarvia.sharepoint.com/:w:/r/sites/Esihenkilkokous/_layouts/15/Doc.aspx?sourcedoc=%7BE0F31DF1-38A6-4C2A-A48C-A98ED2C82CE3%7D&amp;file=Esihenkil%C3%B6kokous%2011.3%202025.docx&amp;action=default&amp;mobileredirect=true&amp;DefaultItemOpen=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erikarvia.sharepoint.com/:w:/r/sites/Esihenkilkokous/_layouts/15/Doc.aspx?sourcedoc=%7BE0F31DF1-38A6-4C2A-A48C-A98ED2C82CE3%7D&amp;file=Esihenkil%C3%B6kokous%2011.3%202025.docx&amp;action=default&amp;mobileredirect=true&amp;DefaultItemOpen=1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erikarvia.sharepoint.com/:w:/r/sites/Esihenkilkokous/_layouts/15/Doc.aspx?sourcedoc=%7BE0F31DF1-38A6-4C2A-A48C-A98ED2C82CE3%7D&amp;file=Esihenkil%C3%B6kokous%2011.3%202025.docx&amp;action=default&amp;mobileredirect=true&amp;DefaultItemOpen=1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merikarvia.sharepoint.com/:w:/r/sites/Esihenkilkokous/_layouts/15/Doc.aspx?sourcedoc=%7BE0F31DF1-38A6-4C2A-A48C-A98ED2C82CE3%7D&amp;file=Esihenkil%C3%B6kokous%2011.3%202025.docx&amp;action=default&amp;mobileredirect=true&amp;DefaultItemOpen=1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erikarvia.sharepoint.com/:w:/r/sites/Esihenkilkokous/_layouts/15/Doc.aspx?sourcedoc=%7BE0F31DF1-38A6-4C2A-A48C-A98ED2C82CE3%7D&amp;file=Esihenkil%C3%B6kokous%2011.3%202025.docx&amp;action=default&amp;mobileredirect=true&amp;DefaultItemOpen=1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 descr="Kuva, joka sisältää kohteen kartta&#10;&#10;Kuvaus luotu automaattisesti">
            <a:extLst>
              <a:ext uri="{FF2B5EF4-FFF2-40B4-BE49-F238E27FC236}">
                <a16:creationId xmlns:a16="http://schemas.microsoft.com/office/drawing/2014/main" id="{FCEE3092-043B-DB17-FD5B-4AE15D1F2A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" b="-1"/>
          <a:stretch/>
        </p:blipFill>
        <p:spPr>
          <a:xfrm>
            <a:off x="1" y="10"/>
            <a:ext cx="7295744" cy="685799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D0644B5-5444-254A-B9C1-B9BCB6786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3397" y="2229464"/>
            <a:ext cx="4670113" cy="449201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Kyyry</a:t>
            </a:r>
            <a:r>
              <a:rPr lang="en-US" sz="4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29.1.2026</a:t>
            </a:r>
            <a:br>
              <a:rPr lang="en-US" sz="4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40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</a:br>
            <a:r>
              <a:rPr lang="en-US" sz="2000" b="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- </a:t>
            </a:r>
            <a:r>
              <a:rPr lang="en-US" sz="2000" b="0" dirty="0" err="1">
                <a:solidFill>
                  <a:schemeClr val="tx1"/>
                </a:solidFill>
                <a:latin typeface="+mn-lt"/>
                <a:ea typeface="+mj-ea"/>
                <a:cs typeface="+mj-cs"/>
              </a:rPr>
              <a:t>Talouden</a:t>
            </a:r>
            <a:r>
              <a:rPr lang="en-US" sz="2000" b="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 </a:t>
            </a:r>
            <a:r>
              <a:rPr lang="en-US" sz="2000" b="0" dirty="0" err="1">
                <a:solidFill>
                  <a:schemeClr val="tx1"/>
                </a:solidFill>
                <a:latin typeface="+mn-lt"/>
                <a:ea typeface="+mj-ea"/>
                <a:cs typeface="+mj-cs"/>
              </a:rPr>
              <a:t>kokonaisuus</a:t>
            </a:r>
            <a:br>
              <a:rPr lang="en-US" sz="2000" b="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</a:br>
            <a:r>
              <a:rPr lang="en-US" sz="2000" b="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- </a:t>
            </a:r>
            <a:r>
              <a:rPr lang="en-US" sz="2000" b="0" dirty="0" err="1">
                <a:solidFill>
                  <a:schemeClr val="tx1"/>
                </a:solidFill>
                <a:latin typeface="+mn-lt"/>
              </a:rPr>
              <a:t>Kuntastrategia</a:t>
            </a:r>
            <a:r>
              <a:rPr lang="en-US" sz="2000" b="0" dirty="0">
                <a:solidFill>
                  <a:schemeClr val="tx1"/>
                </a:solidFill>
                <a:latin typeface="+mn-lt"/>
              </a:rPr>
              <a:t> 2026-2029 </a:t>
            </a:r>
            <a:br>
              <a:rPr lang="en-US" sz="2000" b="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</a:br>
            <a:r>
              <a:rPr lang="en-US" sz="2000" b="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- </a:t>
            </a:r>
            <a:r>
              <a:rPr lang="en-US" sz="2000" b="0" dirty="0" err="1">
                <a:solidFill>
                  <a:schemeClr val="tx1"/>
                </a:solidFill>
                <a:latin typeface="+mn-lt"/>
                <a:ea typeface="+mj-ea"/>
                <a:cs typeface="+mj-cs"/>
              </a:rPr>
              <a:t>Tuorilan</a:t>
            </a:r>
            <a:r>
              <a:rPr lang="en-US" sz="2000" b="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 </a:t>
            </a:r>
            <a:r>
              <a:rPr lang="en-US" sz="2000" b="0" dirty="0" err="1">
                <a:solidFill>
                  <a:schemeClr val="tx1"/>
                </a:solidFill>
                <a:latin typeface="+mn-lt"/>
                <a:ea typeface="+mj-ea"/>
                <a:cs typeface="+mj-cs"/>
              </a:rPr>
              <a:t>teollisuushallin</a:t>
            </a:r>
            <a:r>
              <a:rPr lang="en-US" sz="2000" b="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 </a:t>
            </a:r>
            <a:r>
              <a:rPr lang="en-US" sz="2000" b="0" dirty="0" err="1">
                <a:solidFill>
                  <a:schemeClr val="tx1"/>
                </a:solidFill>
                <a:latin typeface="+mn-lt"/>
                <a:ea typeface="+mj-ea"/>
                <a:cs typeface="+mj-cs"/>
              </a:rPr>
              <a:t>tilanne</a:t>
            </a:r>
            <a:br>
              <a:rPr lang="en-US" sz="2000" b="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</a:br>
            <a:r>
              <a:rPr lang="en-US" sz="2000" b="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- </a:t>
            </a:r>
            <a:r>
              <a:rPr lang="en-US" sz="2000" b="0" dirty="0">
                <a:solidFill>
                  <a:schemeClr val="tx1"/>
                </a:solidFill>
              </a:rPr>
              <a:t>Sahan </a:t>
            </a:r>
            <a:r>
              <a:rPr lang="en-US" sz="2000" b="0" dirty="0" err="1">
                <a:solidFill>
                  <a:schemeClr val="tx1"/>
                </a:solidFill>
              </a:rPr>
              <a:t>alueen</a:t>
            </a:r>
            <a:r>
              <a:rPr lang="en-US" sz="2000" b="0" dirty="0">
                <a:solidFill>
                  <a:schemeClr val="tx1"/>
                </a:solidFill>
              </a:rPr>
              <a:t> </a:t>
            </a:r>
            <a:r>
              <a:rPr lang="en-US" sz="2000" b="0" dirty="0" err="1">
                <a:solidFill>
                  <a:schemeClr val="tx1"/>
                </a:solidFill>
              </a:rPr>
              <a:t>neuvottelut</a:t>
            </a:r>
            <a:br>
              <a:rPr lang="en-US" sz="2000" b="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</a:br>
            <a:br>
              <a:rPr lang="en-US" sz="2000" b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0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1413E46-3AA2-1515-BA51-8287CCB65CD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82503" y="550145"/>
            <a:ext cx="4571900" cy="3742762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>
              <a:latin typeface="+mn-lt"/>
              <a:ea typeface="+mn-ea"/>
              <a:cs typeface="+mn-cs"/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3CA990E-B445-5EF6-AF2F-551B1B5E86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C5FB1059-60CE-CC4A-BAC5-DF1877C21BDD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>
                <a:spcAft>
                  <a:spcPts val="600"/>
                </a:spcAft>
                <a:defRPr/>
              </a:pPr>
              <a:t>1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6363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5B5A2C-A58F-6240-3DC4-4196D4CCB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B212B85-BE29-7A04-49A5-44175C135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20933"/>
            <a:ext cx="10515600" cy="961291"/>
          </a:xfrm>
        </p:spPr>
        <p:txBody>
          <a:bodyPr>
            <a:normAutofit fontScale="85000" lnSpcReduction="20000"/>
          </a:bodyPr>
          <a:lstStyle/>
          <a:p>
            <a:r>
              <a:rPr lang="fi-FI" b="1" dirty="0">
                <a:solidFill>
                  <a:srgbClr val="000000"/>
                </a:solidFill>
                <a:latin typeface="calibri" panose="020F0502020204030204" pitchFamily="34" charset="0"/>
              </a:rPr>
              <a:t>Kuntastrategia 2026-2029</a:t>
            </a:r>
          </a:p>
          <a:p>
            <a:r>
              <a:rPr lang="fi-FI" b="1" dirty="0">
                <a:solidFill>
                  <a:srgbClr val="000000"/>
                </a:solidFill>
                <a:latin typeface="calibri" panose="020F0502020204030204" pitchFamily="34" charset="0"/>
              </a:rPr>
              <a:t>Vetovoima:</a:t>
            </a:r>
            <a:r>
              <a:rPr lang="fi-FI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fi-FI" b="1" dirty="0">
                <a:solidFill>
                  <a:srgbClr val="000000"/>
                </a:solidFill>
                <a:latin typeface="calibri" panose="020F0502020204030204" pitchFamily="34" charset="0"/>
              </a:rPr>
              <a:t>toimenpiteet, mittarit ja tavoitteet</a:t>
            </a:r>
            <a:endParaRPr lang="fi-FI" sz="24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312B4107-2F8D-9EE9-03B1-55ECFD292B53}"/>
              </a:ext>
            </a:extLst>
          </p:cNvPr>
          <p:cNvSpPr txBox="1"/>
          <p:nvPr/>
        </p:nvSpPr>
        <p:spPr>
          <a:xfrm>
            <a:off x="831850" y="1329971"/>
            <a:ext cx="11453456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b="1" dirty="0">
                <a:solidFill>
                  <a:prstClr val="black"/>
                </a:solidFill>
                <a:latin typeface="Calibri" panose="020F0502020204030204"/>
              </a:rPr>
              <a:t>Toimenpide	Mittari		Tavoite 2026	Tavoite 2027	Tavoite 2028	Tavoite 2029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Positiivinen 	Näkyvyys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kuntabrändi	mediassa		Kasvava		Kasvava		Kasvava		Kasvava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Positiivinen	Sosiaalisen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kuntabrändi	median seuraajat	Kasvava		Kasvava		Kasvava		Kasvava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Näkyvyys 	Erilaiset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verkossa		julkaisut		Kasvava		Kasvava		Kasvava		Kasvava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Vuokra-asunto-	Asuntojen	Valmistelun	Uusien kohteiden	Jatkovalmistelua	Uusien kohteiden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tuotannon kasva-	määrä		tekeminen	rakennuttaminen			rakennuttaminen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 err="1">
                <a:solidFill>
                  <a:prstClr val="black"/>
                </a:solidFill>
                <a:latin typeface="Calibri" panose="020F0502020204030204"/>
              </a:rPr>
              <a:t>minen</a:t>
            </a: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Lukion 		Yhteishaku	Kasvava		Nykytila		Nykytila		Nykytila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vetovoimaisuus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078B14-CADC-260C-0878-5A2AC96D0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6267"/>
            <a:ext cx="32060" cy="1846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 </a:t>
            </a:r>
            <a:endParaRPr kumimoji="0" lang="fi-FI" alt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28" name="Picture 4">
            <a:hlinkClick r:id="rId3" tooltip="Alkuperäinen URL-osoite: https://merikarvia.sharepoint.com/:w:/r/sites/Esihenkilkokous/_layouts/15/Doc.aspx?sourcedoc=%7BE0F31DF1-38A6-4C2A-A48C-A98ED2C82CE3%7D&amp;file=Esihenkil%C3%B6kokous%2011.3%202025.docx&amp;action=default&amp;mobileredirect=true&amp;DefaultItemOpen=1. Napsauta tai napauta, jos luotat tähän linkkiin."/>
            <a:extLst>
              <a:ext uri="{FF2B5EF4-FFF2-40B4-BE49-F238E27FC236}">
                <a16:creationId xmlns:a16="http://schemas.microsoft.com/office/drawing/2014/main" id="{962C5533-DD32-02CF-6AB6-657AC09CC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3651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857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A05DA-45BA-2220-5219-CCE10EA3A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1EF3DC2-609E-E4C3-38FE-4EC418BD07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b="1" dirty="0">
                <a:solidFill>
                  <a:srgbClr val="000000"/>
                </a:solidFill>
                <a:latin typeface="calibri" panose="020F0502020204030204" pitchFamily="34" charset="0"/>
              </a:rPr>
              <a:t>Kuntastrategia 2026-2029</a:t>
            </a:r>
          </a:p>
          <a:p>
            <a:r>
              <a:rPr lang="fi-FI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Työ ja yrittäjyys, </a:t>
            </a:r>
            <a:r>
              <a:rPr lang="fi-FI" b="1" dirty="0">
                <a:solidFill>
                  <a:srgbClr val="000000"/>
                </a:solidFill>
                <a:latin typeface="calibri" panose="020F0502020204030204" pitchFamily="34" charset="0"/>
              </a:rPr>
              <a:t>perusperiaatteet ja teemat</a:t>
            </a:r>
            <a:endParaRPr lang="fi-FI" sz="24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607DC863-2077-EE4B-F79A-4B4E55C4F705}"/>
              </a:ext>
            </a:extLst>
          </p:cNvPr>
          <p:cNvSpPr txBox="1"/>
          <p:nvPr/>
        </p:nvSpPr>
        <p:spPr>
          <a:xfrm>
            <a:off x="738544" y="1348632"/>
            <a:ext cx="1145345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TYÖPAIKAT</a:t>
            </a:r>
          </a:p>
          <a:p>
            <a:pPr fontAlgn="base"/>
            <a:r>
              <a:rPr lang="fi-FI" dirty="0">
                <a:solidFill>
                  <a:prstClr val="black"/>
                </a:solidFill>
              </a:rPr>
              <a:t>Lupaus nopeasta ja ennakoitavasta päätöksenteosta. </a:t>
            </a: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Työpaikat ratkaisevat kunnan tulevaisuuden.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Hyödynnetään ulkopuolista rahoitusta uutta ja kasvavaa liiketoimintaa synnyttävien avausten tekemiseksi. </a:t>
            </a:r>
          </a:p>
          <a:p>
            <a:pPr fontAlgn="base"/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Kyyryn toimintaa </a:t>
            </a: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uudistetaan ja kehitetään</a:t>
            </a: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Tuetaan kaavoituksella yritysten sijoittumista, elinvoimaa ja asumista.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Investointeja suunnataan elinvoimaa ja yritystoimintaa tukeviin hankkeisiin.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YRITTÄJYYS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Kunta luo edellytyksiä olemassa olevien yritysten kasvulle.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Yrittäjyyskasvatus sisällytetään jo varhaiskasvatukseen ja perusopetukseen.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Kunta luo edellytyksiä etäyrittäjyydelle.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KIERTOTALOUS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Kestävän kehityksen ja ympäristön huomioiminen kasvatuksessa, koulutuksessa, yritystoiminnassa, kuntainfrassa, viestinnässä. Hiilineutraaliuden edistäminen päätöksenteossa.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b="1" dirty="0">
                <a:solidFill>
                  <a:prstClr val="black"/>
                </a:solidFill>
                <a:latin typeface="Calibri" panose="020F0502020204030204"/>
              </a:rPr>
              <a:t>UUSIUTAVAT ENERGIAMUODOT</a:t>
            </a:r>
          </a:p>
          <a:p>
            <a:pPr lvl="0" fontAlgn="base">
              <a:defRPr/>
            </a:pPr>
            <a:r>
              <a:rPr lang="fi-FI" dirty="0">
                <a:solidFill>
                  <a:prstClr val="black"/>
                </a:solidFill>
              </a:rPr>
              <a:t>Tuulivoima- ja aurinkoenergiaa kuntaan, datakeskuksen laajentumisoptio yritysten sijoittuessa sahan alueelle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1E5910-255E-6791-AB0B-E54594A93A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6267"/>
            <a:ext cx="32060" cy="1846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 </a:t>
            </a:r>
            <a:endParaRPr kumimoji="0" lang="fi-FI" alt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28" name="Picture 4">
            <a:hlinkClick r:id="rId3" tooltip="Alkuperäinen URL-osoite: https://merikarvia.sharepoint.com/:w:/r/sites/Esihenkilkokous/_layouts/15/Doc.aspx?sourcedoc=%7BE0F31DF1-38A6-4C2A-A48C-A98ED2C82CE3%7D&amp;file=Esihenkil%C3%B6kokous%2011.3%202025.docx&amp;action=default&amp;mobileredirect=true&amp;DefaultItemOpen=1. Napsauta tai napauta, jos luotat tähän linkkiin."/>
            <a:extLst>
              <a:ext uri="{FF2B5EF4-FFF2-40B4-BE49-F238E27FC236}">
                <a16:creationId xmlns:a16="http://schemas.microsoft.com/office/drawing/2014/main" id="{39198700-80A3-755B-7E87-D3056B457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3651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3923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AC4A6-08F0-72CB-1D92-3177AAE7C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8D9AECF-710C-37D9-8CF8-5B93B35BAA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20933"/>
            <a:ext cx="10515600" cy="961291"/>
          </a:xfrm>
        </p:spPr>
        <p:txBody>
          <a:bodyPr>
            <a:normAutofit fontScale="85000" lnSpcReduction="20000"/>
          </a:bodyPr>
          <a:lstStyle/>
          <a:p>
            <a:r>
              <a:rPr lang="fi-FI" b="1" dirty="0">
                <a:solidFill>
                  <a:srgbClr val="000000"/>
                </a:solidFill>
                <a:latin typeface="calibri" panose="020F0502020204030204" pitchFamily="34" charset="0"/>
              </a:rPr>
              <a:t>Kuntastrategia 2026-2029</a:t>
            </a:r>
          </a:p>
          <a:p>
            <a:r>
              <a:rPr lang="fi-FI" b="1" dirty="0">
                <a:solidFill>
                  <a:srgbClr val="000000"/>
                </a:solidFill>
                <a:latin typeface="calibri" panose="020F0502020204030204" pitchFamily="34" charset="0"/>
              </a:rPr>
              <a:t>Työ ja yrittäjyys:</a:t>
            </a:r>
            <a:r>
              <a:rPr lang="fi-FI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fi-FI" b="1" dirty="0">
                <a:solidFill>
                  <a:srgbClr val="000000"/>
                </a:solidFill>
                <a:latin typeface="calibri" panose="020F0502020204030204" pitchFamily="34" charset="0"/>
              </a:rPr>
              <a:t>toimenpiteet, mittarit ja tavoitteet</a:t>
            </a:r>
            <a:endParaRPr lang="fi-FI" sz="24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5841540D-D6F8-3E78-51AC-7C0598836241}"/>
              </a:ext>
            </a:extLst>
          </p:cNvPr>
          <p:cNvSpPr txBox="1"/>
          <p:nvPr/>
        </p:nvSpPr>
        <p:spPr>
          <a:xfrm>
            <a:off x="831850" y="1152991"/>
            <a:ext cx="11453456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b="1" dirty="0">
                <a:solidFill>
                  <a:prstClr val="black"/>
                </a:solidFill>
                <a:latin typeface="Calibri" panose="020F0502020204030204"/>
              </a:rPr>
              <a:t>Toimenpide	Mittari		Tavoite 2026	Tavoite 2027	Tavoite 2028	Tavoite 2029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Uusien työpaikko-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 err="1">
                <a:solidFill>
                  <a:prstClr val="black"/>
                </a:solidFill>
                <a:latin typeface="Calibri" panose="020F0502020204030204"/>
              </a:rPr>
              <a:t>jen</a:t>
            </a: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 määrä	Työpaikat		20 uutta 		25 uutta		20 uutta		25 uutta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Ulkopuolisen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rahoituksen määrä	Euroina		Kasvava		Kasvava		Kasvava		Kasvava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Kaavoitus		Hankkeiden määrä	3 hanketta	3 hanketta	4 hanketta	4 hanketta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Tuulivoima- ja	Hankkeiden määrä	3 hanketta	4 hanketta	3 hanketta	2 hanketta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aurinkoenergia-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hankkeet	(</a:t>
            </a:r>
            <a:r>
              <a:rPr lang="fi-FI" dirty="0" err="1">
                <a:solidFill>
                  <a:prstClr val="black"/>
                </a:solidFill>
                <a:latin typeface="Calibri" panose="020F0502020204030204"/>
              </a:rPr>
              <a:t>hiilineut</a:t>
            </a: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 err="1">
                <a:solidFill>
                  <a:prstClr val="black"/>
                </a:solidFill>
                <a:latin typeface="Calibri" panose="020F0502020204030204"/>
              </a:rPr>
              <a:t>raaliuden</a:t>
            </a: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 edistäminen)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Uusien yritysten 	Määrä		5 uutta yritystä	5 uutta yritystä	5 uutta yritystä	5 uutta yritystä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määrä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Työllisyyden hoito	Työttömien määrä	laskeva		laskeva		laskeva		laskeva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68C41C5-324B-F090-8C4F-459D7DAEA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6267"/>
            <a:ext cx="32060" cy="1846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 </a:t>
            </a:r>
            <a:endParaRPr kumimoji="0" lang="fi-FI" alt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28" name="Picture 4">
            <a:hlinkClick r:id="rId3" tooltip="Alkuperäinen URL-osoite: https://merikarvia.sharepoint.com/:w:/r/sites/Esihenkilkokous/_layouts/15/Doc.aspx?sourcedoc=%7BE0F31DF1-38A6-4C2A-A48C-A98ED2C82CE3%7D&amp;file=Esihenkil%C3%B6kokous%2011.3%202025.docx&amp;action=default&amp;mobileredirect=true&amp;DefaultItemOpen=1. Napsauta tai napauta, jos luotat tähän linkkiin."/>
            <a:extLst>
              <a:ext uri="{FF2B5EF4-FFF2-40B4-BE49-F238E27FC236}">
                <a16:creationId xmlns:a16="http://schemas.microsoft.com/office/drawing/2014/main" id="{7E4216CD-A069-2655-FD13-BFE2F9EB6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3651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2170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DF37A-7C26-4728-5610-16B43C674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C11A5A-09FA-D10D-F4C5-13F03EC016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b="1" dirty="0">
                <a:solidFill>
                  <a:srgbClr val="000000"/>
                </a:solidFill>
                <a:latin typeface="calibri" panose="020F0502020204030204" pitchFamily="34" charset="0"/>
              </a:rPr>
              <a:t>Kuntastrategia 2026-2029</a:t>
            </a:r>
          </a:p>
          <a:p>
            <a:r>
              <a:rPr lang="fi-FI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Talous, perusperiaatteet ja teemat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25A5C7A2-79E5-8575-EA19-DFBDBDE04E36}"/>
              </a:ext>
            </a:extLst>
          </p:cNvPr>
          <p:cNvSpPr txBox="1"/>
          <p:nvPr/>
        </p:nvSpPr>
        <p:spPr>
          <a:xfrm>
            <a:off x="738544" y="1367293"/>
            <a:ext cx="1145345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b="1" dirty="0">
                <a:solidFill>
                  <a:srgbClr val="333333"/>
                </a:solidFill>
                <a:latin typeface="calibri" panose="020F0502020204030204" pitchFamily="34" charset="0"/>
              </a:rPr>
              <a:t>YLEISTÄ</a:t>
            </a:r>
            <a:endParaRPr kumimoji="0" lang="fi-FI" sz="18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fontAlgn="base"/>
            <a:r>
              <a:rPr lang="fi-FI" dirty="0">
                <a:solidFill>
                  <a:prstClr val="black"/>
                </a:solidFill>
              </a:rPr>
              <a:t>Hyvä talous on menestyvän Merikarvian edellytys. 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Merikarvian talous tasapainotetaan pitkällä aikavälillä </a:t>
            </a:r>
          </a:p>
          <a:p>
            <a:pPr fontAlgn="base"/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Peruspalvelut turvataan kestävän taloudenpidon pohjalta, joka tarkoittaa menojen ja tulojen tasapainoa. </a:t>
            </a:r>
          </a:p>
          <a:p>
            <a:pPr lvl="0" fontAlgn="base">
              <a:defRPr/>
            </a:pPr>
            <a:r>
              <a:rPr lang="fi-FI" dirty="0">
                <a:solidFill>
                  <a:prstClr val="black"/>
                </a:solidFill>
              </a:rPr>
              <a:t>Valmistellaan henkilöstösuunnitelma siis henkilöstöresurssin suunnitelma ja kohdentaminen pitkällä aikavälillä.</a:t>
            </a:r>
          </a:p>
          <a:p>
            <a:pPr fontAlgn="base">
              <a:defRPr/>
            </a:pPr>
            <a:r>
              <a:rPr lang="fi-FI" dirty="0">
                <a:solidFill>
                  <a:prstClr val="black"/>
                </a:solidFill>
              </a:rPr>
              <a:t>Kiinnitetään huomioita ulkopuolisen rahoituksen lisäämiseen ja uusiutuvien energiamuotojen edistäminen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b="1" dirty="0">
                <a:solidFill>
                  <a:prstClr val="black"/>
                </a:solidFill>
                <a:latin typeface="Calibri" panose="020F0502020204030204"/>
              </a:rPr>
              <a:t>VEROT</a:t>
            </a:r>
            <a:endParaRPr kumimoji="0" lang="fi-FI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fontAlgn="base"/>
            <a:r>
              <a:rPr lang="fi-FI" dirty="0">
                <a:solidFill>
                  <a:prstClr val="black"/>
                </a:solidFill>
              </a:rPr>
              <a:t>Verojen määrään muodostetaan valtuustokauden mittainen perälauta eli maksimi veroprosenttiluku</a:t>
            </a:r>
          </a:p>
          <a:p>
            <a:pPr fontAlgn="base"/>
            <a:endParaRPr lang="fi-FI" b="1" dirty="0">
              <a:solidFill>
                <a:prstClr val="black"/>
              </a:solidFill>
            </a:endParaRPr>
          </a:p>
          <a:p>
            <a:pPr fontAlgn="base"/>
            <a:r>
              <a:rPr lang="fi-FI" b="1" dirty="0">
                <a:solidFill>
                  <a:prstClr val="black"/>
                </a:solidFill>
              </a:rPr>
              <a:t>LAINAMÄÄRÄ</a:t>
            </a:r>
          </a:p>
          <a:p>
            <a:pPr fontAlgn="base"/>
            <a:r>
              <a:rPr lang="fi-FI" dirty="0">
                <a:solidFill>
                  <a:prstClr val="black"/>
                </a:solidFill>
              </a:rPr>
              <a:t>Lainamäärän pitäminen maltillisena eli muodostetaan lainaperälauta eli maksimi lainamäärä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b="1" dirty="0">
                <a:solidFill>
                  <a:prstClr val="black"/>
                </a:solidFill>
                <a:latin typeface="Calibri" panose="020F0502020204030204"/>
              </a:rPr>
              <a:t>TALOUSSUUNNITTELU</a:t>
            </a:r>
            <a:endParaRPr kumimoji="0" lang="fi-FI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Taloussuunnittelulla varmistetaan pitkän aikavälin suunnittelu ja seuranta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INVESTOINNIT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Investointeihin muodostetaan perälauta eli vuosittainen maksimi investointimääräraha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9320F72-A699-9DBD-C99C-7B15D64CEA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6267"/>
            <a:ext cx="32060" cy="1846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 </a:t>
            </a:r>
            <a:endParaRPr kumimoji="0" lang="fi-FI" alt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28" name="Picture 4">
            <a:hlinkClick r:id="rId3" tooltip="Alkuperäinen URL-osoite: https://merikarvia.sharepoint.com/:w:/r/sites/Esihenkilkokous/_layouts/15/Doc.aspx?sourcedoc=%7BE0F31DF1-38A6-4C2A-A48C-A98ED2C82CE3%7D&amp;file=Esihenkil%C3%B6kokous%2011.3%202025.docx&amp;action=default&amp;mobileredirect=true&amp;DefaultItemOpen=1. Napsauta tai napauta, jos luotat tähän linkkiin."/>
            <a:extLst>
              <a:ext uri="{FF2B5EF4-FFF2-40B4-BE49-F238E27FC236}">
                <a16:creationId xmlns:a16="http://schemas.microsoft.com/office/drawing/2014/main" id="{45ED5BB7-1D54-8AAB-DA39-FCC93AB86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3651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2053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57409-FF3B-79FC-EEEC-1D4F8AB08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2FAD07F-18C7-76E9-F096-055D3E0F8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17578"/>
            <a:ext cx="10515600" cy="961291"/>
          </a:xfrm>
        </p:spPr>
        <p:txBody>
          <a:bodyPr>
            <a:normAutofit fontScale="85000" lnSpcReduction="20000"/>
          </a:bodyPr>
          <a:lstStyle/>
          <a:p>
            <a:r>
              <a:rPr lang="fi-FI" b="1" dirty="0">
                <a:solidFill>
                  <a:srgbClr val="000000"/>
                </a:solidFill>
                <a:latin typeface="calibri" panose="020F0502020204030204" pitchFamily="34" charset="0"/>
              </a:rPr>
              <a:t>Kuntastrategia 2026-2029</a:t>
            </a:r>
          </a:p>
          <a:p>
            <a:r>
              <a:rPr lang="fi-FI" b="1" dirty="0">
                <a:solidFill>
                  <a:srgbClr val="000000"/>
                </a:solidFill>
                <a:latin typeface="calibri" panose="020F0502020204030204" pitchFamily="34" charset="0"/>
              </a:rPr>
              <a:t>Talous: toimenpiteet, mittarit ja tavoitteet</a:t>
            </a:r>
            <a:endParaRPr lang="fi-FI" sz="24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67531D20-ECA8-B2DD-13E2-DAAD9268D06B}"/>
              </a:ext>
            </a:extLst>
          </p:cNvPr>
          <p:cNvSpPr txBox="1"/>
          <p:nvPr/>
        </p:nvSpPr>
        <p:spPr>
          <a:xfrm>
            <a:off x="738544" y="1359468"/>
            <a:ext cx="11453456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b="1" dirty="0">
                <a:solidFill>
                  <a:prstClr val="black"/>
                </a:solidFill>
                <a:latin typeface="Calibri" panose="020F0502020204030204"/>
              </a:rPr>
              <a:t>Toimenpide		Mittari		Tavoite 2026	Tavoite 2027	Tavoite 2028	Tavoite 2029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Valmistellaan 		Henkilöstö-	Yksiköittäin	Koko kunnan	päivitetty		päivitetty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henkilöstösuunnitelma	suunnitelma	tehty		tehty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prstClr val="black"/>
              </a:solidFill>
              <a:latin typeface="Calibri" panose="020F0502020204030204"/>
            </a:endParaRPr>
          </a:p>
          <a:p>
            <a:pPr lvl="0"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Tuloverojen määrän 	Veroprosentti	8,9 %		 8,9 %		 8,9 %		 8,9 %</a:t>
            </a:r>
          </a:p>
          <a:p>
            <a:pPr lvl="0"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perälauta</a:t>
            </a:r>
          </a:p>
          <a:p>
            <a:pPr lvl="0">
              <a:defRPr/>
            </a:pPr>
            <a:endParaRPr lang="fi-FI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Lainamäärän pitäminen	Lainamäärä /	1 530 €		1 310 €		1 255 €		1 137 €</a:t>
            </a:r>
          </a:p>
          <a:p>
            <a:pPr lvl="0"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maltillisena		asukas		</a:t>
            </a:r>
          </a:p>
          <a:p>
            <a:pPr lvl="0">
              <a:defRPr/>
            </a:pPr>
            <a:endParaRPr lang="fi-FI" dirty="0">
              <a:solidFill>
                <a:prstClr val="black"/>
              </a:solidFill>
              <a:latin typeface="Calibri" panose="020F0502020204030204"/>
            </a:endParaRPr>
          </a:p>
          <a:p>
            <a:pPr lvl="0"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Maksimi investointimäärä	Investointimäärä	1 015 000 €	1 210 000 €	1 363 000 €	1 000 000 €</a:t>
            </a:r>
          </a:p>
          <a:p>
            <a:pPr lvl="0">
              <a:defRPr/>
            </a:pPr>
            <a:endParaRPr lang="fi-FI" dirty="0">
              <a:solidFill>
                <a:prstClr val="black"/>
              </a:solidFill>
              <a:latin typeface="Calibri" panose="020F0502020204030204"/>
            </a:endParaRPr>
          </a:p>
          <a:p>
            <a:pPr lvl="0"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Talouden tasapaino		Tilikauden tulos	- 315 000 €	- 2 000 €		436 000 €	575 000 €</a:t>
            </a:r>
          </a:p>
          <a:p>
            <a:pPr lvl="0">
              <a:defRPr/>
            </a:pPr>
            <a:endParaRPr lang="fi-FI" dirty="0">
              <a:solidFill>
                <a:prstClr val="black"/>
              </a:solidFill>
              <a:latin typeface="Calibri" panose="020F0502020204030204"/>
            </a:endParaRPr>
          </a:p>
          <a:p>
            <a:pPr lvl="0"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Kassanhallinta		Toiminnan ja	68 000 €		148 000 €	436 000 €	575 000 € </a:t>
            </a:r>
          </a:p>
          <a:p>
            <a:pPr lvl="0"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			investointien</a:t>
            </a:r>
          </a:p>
          <a:p>
            <a:pPr lvl="0"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			rahavirta</a:t>
            </a:r>
          </a:p>
          <a:p>
            <a:pPr lvl="0">
              <a:defRPr/>
            </a:pPr>
            <a:endParaRPr lang="fi-FI" dirty="0">
              <a:solidFill>
                <a:prstClr val="black"/>
              </a:solidFill>
              <a:latin typeface="Calibri" panose="020F0502020204030204"/>
            </a:endParaRPr>
          </a:p>
          <a:p>
            <a:pPr lvl="0">
              <a:defRPr/>
            </a:pPr>
            <a:endParaRPr lang="fi-FI" dirty="0">
              <a:solidFill>
                <a:prstClr val="black"/>
              </a:solidFill>
              <a:latin typeface="Calibri" panose="020F0502020204030204"/>
            </a:endParaRPr>
          </a:p>
          <a:p>
            <a:pPr lvl="0">
              <a:defRPr/>
            </a:pPr>
            <a:endParaRPr lang="fi-FI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8790ED-6F37-01F9-28EE-0CE8B52C46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6267"/>
            <a:ext cx="32060" cy="1846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 </a:t>
            </a:r>
            <a:endParaRPr kumimoji="0" lang="fi-FI" alt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28" name="Picture 4">
            <a:hlinkClick r:id="rId3" tooltip="Alkuperäinen URL-osoite: https://merikarvia.sharepoint.com/:w:/r/sites/Esihenkilkokous/_layouts/15/Doc.aspx?sourcedoc=%7BE0F31DF1-38A6-4C2A-A48C-A98ED2C82CE3%7D&amp;file=Esihenkil%C3%B6kokous%2011.3%202025.docx&amp;action=default&amp;mobileredirect=true&amp;DefaultItemOpen=1. Napsauta tai napauta, jos luotat tähän linkkiin."/>
            <a:extLst>
              <a:ext uri="{FF2B5EF4-FFF2-40B4-BE49-F238E27FC236}">
                <a16:creationId xmlns:a16="http://schemas.microsoft.com/office/drawing/2014/main" id="{ED0128B3-30EC-F47D-7669-6D0789852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3651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9617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3C7E0-88DB-726B-FC39-3DFEDAC99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E34D711-7C10-5FB5-4F17-C1E5E2FF53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Merikarvian kuntastrategian 2026-2029 </a:t>
            </a:r>
            <a:r>
              <a:rPr lang="fi-FI" b="1" dirty="0">
                <a:solidFill>
                  <a:srgbClr val="000000"/>
                </a:solidFill>
                <a:latin typeface="calibri" panose="020F0502020204030204" pitchFamily="34" charset="0"/>
              </a:rPr>
              <a:t>kysely ja tulokset</a:t>
            </a:r>
          </a:p>
          <a:p>
            <a:r>
              <a:rPr lang="fi-FI" b="1" dirty="0">
                <a:solidFill>
                  <a:srgbClr val="000000"/>
                </a:solidFill>
                <a:latin typeface="calibri" panose="020F0502020204030204" pitchFamily="34" charset="0"/>
              </a:rPr>
              <a:t>Vastaajina viime kauden valtuutetut</a:t>
            </a:r>
            <a:endParaRPr lang="fi-FI" sz="24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144E545D-12B3-A84A-E0CA-9D4F729DC37E}"/>
              </a:ext>
            </a:extLst>
          </p:cNvPr>
          <p:cNvSpPr txBox="1"/>
          <p:nvPr/>
        </p:nvSpPr>
        <p:spPr>
          <a:xfrm>
            <a:off x="831850" y="1348632"/>
            <a:ext cx="1071944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Tulisiko jatkossa kuntastrategiaa raportoida useammin? </a:t>
            </a:r>
            <a:r>
              <a:rPr lang="fi-FI" b="1" dirty="0">
                <a:solidFill>
                  <a:srgbClr val="333333"/>
                </a:solidFill>
                <a:latin typeface="calibri" panose="020F0502020204030204" pitchFamily="34" charset="0"/>
              </a:rPr>
              <a:t>Kyllä</a:t>
            </a: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r>
              <a:rPr lang="fi-FI" dirty="0"/>
              <a:t>Kuinka usein kuntastrategian toteutumista tulisi raportoida valtuustolle? </a:t>
            </a:r>
            <a:r>
              <a:rPr lang="fi-FI" b="1" dirty="0"/>
              <a:t>Kerran tai kahdesti vuodessa</a:t>
            </a: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r>
              <a:rPr lang="fi-FI" dirty="0"/>
              <a:t>Onko kuntastrategiaa päivitetty valtuustokauden aikana? </a:t>
            </a:r>
            <a:r>
              <a:rPr lang="fi-FI" b="1" dirty="0"/>
              <a:t>Kyllä / ei</a:t>
            </a:r>
            <a:endParaRPr lang="fi-FI" b="1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r>
              <a:rPr lang="fi-FI" dirty="0"/>
              <a:t>Tulisiko kuntastrategiaa päivittää valtuustokauden aikana? </a:t>
            </a:r>
            <a:r>
              <a:rPr lang="fi-FI" b="1" dirty="0"/>
              <a:t>Kyllä</a:t>
            </a:r>
            <a:endParaRPr lang="fi-FI" b="1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r>
              <a:rPr lang="fi-FI" dirty="0"/>
              <a:t>Tulisiko kuntastrategiaa päivittää valtuustokauden aikana? </a:t>
            </a:r>
            <a:r>
              <a:rPr lang="fi-FI" b="1" dirty="0"/>
              <a:t>Kyllä</a:t>
            </a:r>
            <a:endParaRPr lang="fi-FI" dirty="0"/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r>
              <a:rPr lang="fi-FI" dirty="0"/>
              <a:t>Kuinka usein tulisi päivittää valtuustokauden aikana? </a:t>
            </a:r>
            <a:r>
              <a:rPr lang="fi-FI" b="1" dirty="0"/>
              <a:t>Kerran / vuosittain</a:t>
            </a:r>
            <a:endParaRPr lang="fi-FI" dirty="0"/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r>
              <a:rPr lang="fi-FI" dirty="0"/>
              <a:t>Onko voimassa oleva kuntastrategia näkynyt talousarvioiden valmistelussa valtuustokauden aikana? </a:t>
            </a:r>
            <a:r>
              <a:rPr lang="fi-FI" b="1" dirty="0"/>
              <a:t>Kyllä / ei</a:t>
            </a: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r>
              <a:rPr lang="fi-FI" dirty="0"/>
              <a:t>Tulisiko kuntastrategia näkyä talousarvioiden valmistelussa jatkossa paremmin? </a:t>
            </a:r>
            <a:r>
              <a:rPr lang="fi-FI" b="1" dirty="0"/>
              <a:t>Kyllä</a:t>
            </a: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r>
              <a:rPr lang="fi-FI" dirty="0"/>
              <a:t>Onko tarpeellista, kun uutta kuntastrategiaa tehdään, että mukana on ulkopuolinen konsultti? </a:t>
            </a:r>
            <a:r>
              <a:rPr lang="fi-FI" b="1" dirty="0"/>
              <a:t>Ei</a:t>
            </a: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r>
              <a:rPr lang="fi-FI" dirty="0"/>
              <a:t>Miten nopeasti kuntastrategian valmistelu tulisi edetä? </a:t>
            </a:r>
            <a:r>
              <a:rPr lang="fi-FI" b="1" dirty="0"/>
              <a:t>Neljä kuukautta</a:t>
            </a:r>
            <a:endParaRPr lang="fi-FI" b="1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5C921AB-D006-1E61-B50F-3E396C50C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6267"/>
            <a:ext cx="32060" cy="1846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i-FI" altLang="fi-FI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cs typeface="Segoe UI" panose="020B0502040204020203" pitchFamily="34" charset="0"/>
              </a:rPr>
              <a:t> </a:t>
            </a:r>
            <a:endParaRPr kumimoji="0" lang="fi-FI" altLang="fi-F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4">
            <a:hlinkClick r:id="rId3" tooltip="Alkuperäinen URL-osoite: https://merikarvia.sharepoint.com/:w:/r/sites/Esihenkilkokous/_layouts/15/Doc.aspx?sourcedoc=%7BE0F31DF1-38A6-4C2A-A48C-A98ED2C82CE3%7D&amp;file=Esihenkil%C3%B6kokous%2011.3%202025.docx&amp;action=default&amp;mobileredirect=true&amp;DefaultItemOpen=1. Napsauta tai napauta, jos luotat tähän linkkiin."/>
            <a:extLst>
              <a:ext uri="{FF2B5EF4-FFF2-40B4-BE49-F238E27FC236}">
                <a16:creationId xmlns:a16="http://schemas.microsoft.com/office/drawing/2014/main" id="{7EF8E0B6-41A2-D8E2-365F-A146694643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3651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06331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AF53E-EB15-D410-9D75-5AD8D07F5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4813DEB-015A-745A-0B08-65DB3AFD76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Merikarvian kuntastrategian 2026-2029 </a:t>
            </a:r>
            <a:endParaRPr lang="fi-FI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i-FI" b="1" dirty="0">
                <a:solidFill>
                  <a:srgbClr val="000000"/>
                </a:solidFill>
                <a:latin typeface="calibri" panose="020F0502020204030204" pitchFamily="34" charset="0"/>
              </a:rPr>
              <a:t>Seuranta ja jatkotoimet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2D4C683B-807A-60FE-7153-B2C8B1C8D2B2}"/>
              </a:ext>
            </a:extLst>
          </p:cNvPr>
          <p:cNvSpPr txBox="1"/>
          <p:nvPr/>
        </p:nvSpPr>
        <p:spPr>
          <a:xfrm>
            <a:off x="831850" y="1348632"/>
            <a:ext cx="1071944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r>
              <a:rPr lang="fi-FI" dirty="0"/>
              <a:t>Kuntastrategian </a:t>
            </a:r>
            <a:r>
              <a:rPr lang="fi-FI" dirty="0" err="1"/>
              <a:t>brändääminen</a:t>
            </a:r>
            <a:r>
              <a:rPr lang="fi-FI" dirty="0"/>
              <a:t> sekä kokonaisuuden että teemojen osalta.</a:t>
            </a:r>
          </a:p>
          <a:p>
            <a:pPr fontAlgn="base"/>
            <a:endParaRPr lang="fi-FI" dirty="0"/>
          </a:p>
          <a:p>
            <a:pPr fontAlgn="base"/>
            <a:r>
              <a:rPr lang="fi-FI" dirty="0"/>
              <a:t>Jatkossa kuntastrategiaa raportoidaan kunnanvaltuustolle vähintään kerran vuodessa.</a:t>
            </a:r>
            <a:endParaRPr lang="fi-FI" b="1" dirty="0"/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r>
              <a:rPr lang="fi-FI" dirty="0"/>
              <a:t>Tarvittaessa kuntastrategiaa päivitetään valtuustokauden aikana raportoinnin yhteydessä.</a:t>
            </a:r>
            <a:endParaRPr lang="fi-FI" b="1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r>
              <a:rPr lang="fi-FI" dirty="0"/>
              <a:t>Jatkossa kuntastrategia huomioidaan tarkemmin talousarvion valmistelussa.</a:t>
            </a:r>
          </a:p>
          <a:p>
            <a:pPr fontAlgn="base"/>
            <a:endParaRPr lang="fi-FI" b="1" dirty="0"/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Kuntastrategiaa raportoidaan osana esittelyjä esityslistojen yhteydessä, kun kärkiteemat (työ ja yrittäjyys, saavutettavuus, hyvinvointi, vetovoima ja talous) otetaan vaikuttavuusarviointiin jokaisessa päätöksessä.</a:t>
            </a: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614C11-BE3D-1CD8-6B4A-B651EED566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6267"/>
            <a:ext cx="32060" cy="1846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i-FI" altLang="fi-FI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cs typeface="Segoe UI" panose="020B0502040204020203" pitchFamily="34" charset="0"/>
              </a:rPr>
              <a:t> </a:t>
            </a:r>
            <a:endParaRPr kumimoji="0" lang="fi-FI" altLang="fi-F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4">
            <a:hlinkClick r:id="rId3" tooltip="Alkuperäinen URL-osoite: https://merikarvia.sharepoint.com/:w:/r/sites/Esihenkilkokous/_layouts/15/Doc.aspx?sourcedoc=%7BE0F31DF1-38A6-4C2A-A48C-A98ED2C82CE3%7D&amp;file=Esihenkil%C3%B6kokous%2011.3%202025.docx&amp;action=default&amp;mobileredirect=true&amp;DefaultItemOpen=1. Napsauta tai napauta, jos luotat tähän linkkiin."/>
            <a:extLst>
              <a:ext uri="{FF2B5EF4-FFF2-40B4-BE49-F238E27FC236}">
                <a16:creationId xmlns:a16="http://schemas.microsoft.com/office/drawing/2014/main" id="{F793EBEB-8497-E169-4CED-464328216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3651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4973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779C5-E1E3-A0F2-3E44-CED2849BD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1ECBEE6-913B-BEAD-D414-5A3D2768AB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Merikarvian kuntastrategian 2026-2029 valmistelu</a:t>
            </a:r>
          </a:p>
          <a:p>
            <a:r>
              <a:rPr lang="fi-FI" b="1" dirty="0">
                <a:solidFill>
                  <a:srgbClr val="000000"/>
                </a:solidFill>
                <a:latin typeface="calibri" panose="020F0502020204030204" pitchFamily="34" charset="0"/>
              </a:rPr>
              <a:t>Seuranta ja jatkotoimet</a:t>
            </a:r>
            <a:endParaRPr lang="fi-FI" sz="24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F5D3042D-0BFC-12C3-FEF6-DB931E886589}"/>
              </a:ext>
            </a:extLst>
          </p:cNvPr>
          <p:cNvSpPr txBox="1"/>
          <p:nvPr/>
        </p:nvSpPr>
        <p:spPr>
          <a:xfrm>
            <a:off x="738544" y="1441938"/>
            <a:ext cx="1145345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Jatkoprosessi: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- kunnan henkilöstön, kuntalaisten ja yhteisöjen kommentoinnin jakso 15.12.2025-31.1.2026 –</a:t>
            </a: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Teemojen tavoitteet ja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b="1" dirty="0">
                <a:solidFill>
                  <a:srgbClr val="333333"/>
                </a:solidFill>
                <a:latin typeface="calibri" panose="020F0502020204030204" pitchFamily="34" charset="0"/>
              </a:rPr>
              <a:t>    </a:t>
            </a: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askeleet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- viimeistely virkatyönä helmikuun alun aikana – </a:t>
            </a:r>
            <a:r>
              <a:rPr lang="fi-FI" b="1" dirty="0">
                <a:solidFill>
                  <a:srgbClr val="333333"/>
                </a:solidFill>
                <a:latin typeface="calibri" panose="020F0502020204030204" pitchFamily="34" charset="0"/>
              </a:rPr>
              <a:t>Mahdollisten s</a:t>
            </a:r>
            <a:r>
              <a:rPr kumimoji="0" lang="fi-FI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aatujen</a:t>
            </a: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huomioiden läpikäynti ja kirjaaminen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- kunnanhallituksen käsittely 16.2.2026 </a:t>
            </a:r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mahdollisten huomioiden perusteella 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– </a:t>
            </a: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Kokonaisuus esittelyssä ja tarvittaessa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b="1" dirty="0">
                <a:solidFill>
                  <a:srgbClr val="333333"/>
                </a:solidFill>
                <a:latin typeface="calibri" panose="020F0502020204030204" pitchFamily="34" charset="0"/>
              </a:rPr>
              <a:t>    </a:t>
            </a: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esityksen tekeminen kunnanvaltuustolle!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- kuntastrategia mahdollisilla täydennyksillä hyväksyttäväksi kunnanvaltuuston kokoukseen maaliskuussa 2026 –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 - Kunnan yksikkökohtaisen toimenpideohjelman tekeminen esihenkilöiden toimesta henkilöstönsä kanssa pääteemoista </a:t>
            </a: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   (työ ja yrittäjyys, saavutettavuus, hyvinvointi, vetovoima ja talous)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 - Kuntastrategiakauden 2026-2029 vuosittainen tarkastelu yksiköittäin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F76E6DB-25A1-3D49-3692-3D21037314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6267"/>
            <a:ext cx="32060" cy="1846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 </a:t>
            </a:r>
            <a:endParaRPr kumimoji="0" lang="fi-FI" alt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28" name="Picture 4">
            <a:hlinkClick r:id="rId3" tooltip="Alkuperäinen URL-osoite: https://merikarvia.sharepoint.com/:w:/r/sites/Esihenkilkokous/_layouts/15/Doc.aspx?sourcedoc=%7BE0F31DF1-38A6-4C2A-A48C-A98ED2C82CE3%7D&amp;file=Esihenkil%C3%B6kokous%2011.3%202025.docx&amp;action=default&amp;mobileredirect=true&amp;DefaultItemOpen=1. Napsauta tai napauta, jos luotat tähän linkkiin."/>
            <a:extLst>
              <a:ext uri="{FF2B5EF4-FFF2-40B4-BE49-F238E27FC236}">
                <a16:creationId xmlns:a16="http://schemas.microsoft.com/office/drawing/2014/main" id="{912C9851-2325-3980-B483-0C1D7529A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3651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76987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2CA03-88B0-6CDC-5C09-A9D5536C3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E0FB4C9-E915-B4E9-9EA5-E20E0A5795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i-FI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Tuorilan teollisuushallin tilanne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DF75DD54-BF92-D44B-C776-4E5A94F1DAD5}"/>
              </a:ext>
            </a:extLst>
          </p:cNvPr>
          <p:cNvSpPr txBox="1"/>
          <p:nvPr/>
        </p:nvSpPr>
        <p:spPr>
          <a:xfrm>
            <a:off x="831850" y="1853733"/>
            <a:ext cx="10229019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Tuorilan teollisuushalli on vuokrattu 2+3+toistaiseksi voimassa olevalla vuokrasopimuksella Lassila &amp;</a:t>
            </a: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Tikanoja Ympäristöpalvelut Oy:lle.</a:t>
            </a: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Ensimmäinen vuosi on vuokravapaa ja sen jälkeen kuukausivuokra on 13 000 euroa.</a:t>
            </a: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Yhtiö tulee investoimaan tontille, siivoamaan tontin, rekrytoimaan henkilöstöä sekä aloittamaan </a:t>
            </a: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teollisen toiminnan.</a:t>
            </a: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Konkurssipesän velkojainkokous on 11.2.2026 Helsingissä. Saataneen jonkinlainen palautus veloista. Asiasta</a:t>
            </a: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uutisoidaan, kun saadaan yksityiskohdat päätettyä.</a:t>
            </a: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 </a:t>
            </a: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FB1804-1425-F1AC-E723-ADB04109E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6267"/>
            <a:ext cx="32060" cy="1846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i-FI" altLang="fi-FI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cs typeface="Segoe UI" panose="020B0502040204020203" pitchFamily="34" charset="0"/>
              </a:rPr>
              <a:t> </a:t>
            </a:r>
            <a:endParaRPr kumimoji="0" lang="fi-FI" altLang="fi-F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4">
            <a:hlinkClick r:id="rId3" tooltip="Alkuperäinen URL-osoite: https://merikarvia.sharepoint.com/:w:/r/sites/Esihenkilkokous/_layouts/15/Doc.aspx?sourcedoc=%7BE0F31DF1-38A6-4C2A-A48C-A98ED2C82CE3%7D&amp;file=Esihenkil%C3%B6kokous%2011.3%202025.docx&amp;action=default&amp;mobileredirect=true&amp;DefaultItemOpen=1. Napsauta tai napauta, jos luotat tähän linkkiin."/>
            <a:extLst>
              <a:ext uri="{FF2B5EF4-FFF2-40B4-BE49-F238E27FC236}">
                <a16:creationId xmlns:a16="http://schemas.microsoft.com/office/drawing/2014/main" id="{57956F22-6CA6-4E9C-76F7-3807821B3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3651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4947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59370-BB49-B00A-956D-09E389E8A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EF4B1AB-0EF0-A520-5CF1-26ADAE176B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i-FI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Sahan alueen neuvottelut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A208D87D-ACF3-4C78-E642-A7F6640E83DC}"/>
              </a:ext>
            </a:extLst>
          </p:cNvPr>
          <p:cNvSpPr txBox="1"/>
          <p:nvPr/>
        </p:nvSpPr>
        <p:spPr>
          <a:xfrm>
            <a:off x="831850" y="1853733"/>
            <a:ext cx="9260099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Sahan alueen sijoittumisten osalta käydään edelleen neuvotteluja. Mukaan on tiiviisti saatu myös</a:t>
            </a: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Suomen hallituksesta ministeri Marttinen, joka osallistunut/osallistuu kahteen tapaamiseen.</a:t>
            </a: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Yrityksiä on kahdessa korissa:</a:t>
            </a: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 - teolliset yritykset, joilla myös työllisyysvaikutuksia</a:t>
            </a: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 - muut yritykset, joilla ei niin merkittäviä työllisyysvaikutuksia</a:t>
            </a: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Talousarvion 2026 investointeihin on varattu varoja toiseen sähköliittymään.</a:t>
            </a: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 </a:t>
            </a: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C234FF4-7284-FBD7-7825-9C4194B171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6267"/>
            <a:ext cx="32060" cy="1846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i-FI" altLang="fi-FI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cs typeface="Segoe UI" panose="020B0502040204020203" pitchFamily="34" charset="0"/>
              </a:rPr>
              <a:t> </a:t>
            </a:r>
            <a:endParaRPr kumimoji="0" lang="fi-FI" altLang="fi-F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4">
            <a:hlinkClick r:id="rId3" tooltip="Alkuperäinen URL-osoite: https://merikarvia.sharepoint.com/:w:/r/sites/Esihenkilkokous/_layouts/15/Doc.aspx?sourcedoc=%7BE0F31DF1-38A6-4C2A-A48C-A98ED2C82CE3%7D&amp;file=Esihenkil%C3%B6kokous%2011.3%202025.docx&amp;action=default&amp;mobileredirect=true&amp;DefaultItemOpen=1. Napsauta tai napauta, jos luotat tähän linkkiin."/>
            <a:extLst>
              <a:ext uri="{FF2B5EF4-FFF2-40B4-BE49-F238E27FC236}">
                <a16:creationId xmlns:a16="http://schemas.microsoft.com/office/drawing/2014/main" id="{549E35C5-C57F-C687-32A6-8971DC0547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3651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190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107531-7C33-7BC6-9D03-B7EDB2F58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ADE9B12-63D7-0E45-3AC8-2432E2681C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i-FI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Talouden kokonaisuus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5A3214FF-6430-BD85-F7DE-4D680CAECFD2}"/>
              </a:ext>
            </a:extLst>
          </p:cNvPr>
          <p:cNvSpPr txBox="1"/>
          <p:nvPr/>
        </p:nvSpPr>
        <p:spPr>
          <a:xfrm>
            <a:off x="831850" y="1745578"/>
            <a:ext cx="10768269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Merikarvian kunnan tilinpäätösennuste vuodelta 2025 näyttää tällä hetkellä – 800 000 euroa. Keskeinen syy </a:t>
            </a: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isoon tappioon satunnaiset erät erityisesti </a:t>
            </a:r>
            <a:r>
              <a:rPr lang="fi-FI" dirty="0" err="1">
                <a:solidFill>
                  <a:srgbClr val="333333"/>
                </a:solidFill>
                <a:latin typeface="calibri" panose="020F0502020204030204" pitchFamily="34" charset="0"/>
              </a:rPr>
              <a:t>Clean</a:t>
            </a:r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 </a:t>
            </a:r>
            <a:r>
              <a:rPr lang="fi-FI" dirty="0" err="1">
                <a:solidFill>
                  <a:srgbClr val="333333"/>
                </a:solidFill>
                <a:latin typeface="calibri" panose="020F0502020204030204" pitchFamily="34" charset="0"/>
              </a:rPr>
              <a:t>Plastic</a:t>
            </a:r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 Finland Oy:n saataviin liittyen sekä Tuorilan </a:t>
            </a: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teollisuushallin palauttamiseen kunnan taseeseen. Ilman tätä tulos olisi ollut noin 250 000 euroa tappiollinen.</a:t>
            </a: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Talousarvio vuodelle 2026, taloussuunnitelma vuosiksi 2027-2029 sekä investointiohjelma vuosiksi 2026-2028</a:t>
            </a: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hyväksyttiin yksimielisesti kunnanvaltuuston kokouksessa marraskuussa 2025. Talousarvio on miinusmerkkinen</a:t>
            </a: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muutama satatuhatta.</a:t>
            </a: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Talouden tasapainotusohjelmaa on toteutettu suunnitellun ja hyväksytyn mukaisesti. Seuraava raportointi asiasta</a:t>
            </a: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on maaliskuussa 2026.</a:t>
            </a: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 </a:t>
            </a: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F6A84F-A3DF-6DFB-3516-A6F0672333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6267"/>
            <a:ext cx="32060" cy="1846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i-FI" altLang="fi-FI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cs typeface="Segoe UI" panose="020B0502040204020203" pitchFamily="34" charset="0"/>
              </a:rPr>
              <a:t> </a:t>
            </a:r>
            <a:endParaRPr kumimoji="0" lang="fi-FI" altLang="fi-F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4">
            <a:hlinkClick r:id="rId3" tooltip="Alkuperäinen URL-osoite: https://merikarvia.sharepoint.com/:w:/r/sites/Esihenkilkokous/_layouts/15/Doc.aspx?sourcedoc=%7BE0F31DF1-38A6-4C2A-A48C-A98ED2C82CE3%7D&amp;file=Esihenkil%C3%B6kokous%2011.3%202025.docx&amp;action=default&amp;mobileredirect=true&amp;DefaultItemOpen=1. Napsauta tai napauta, jos luotat tähän linkkiin."/>
            <a:extLst>
              <a:ext uri="{FF2B5EF4-FFF2-40B4-BE49-F238E27FC236}">
                <a16:creationId xmlns:a16="http://schemas.microsoft.com/office/drawing/2014/main" id="{82807D9B-CF26-DEB6-C43C-CC68DD6803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3651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272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779C5-E1E3-A0F2-3E44-CED2849BD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1ECBEE6-913B-BEAD-D414-5A3D2768AB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i-FI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		        Merikarvian kuntastrategia 2026-2029 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F5D3042D-0BFC-12C3-FEF6-DB931E886589}"/>
              </a:ext>
            </a:extLst>
          </p:cNvPr>
          <p:cNvSpPr txBox="1"/>
          <p:nvPr/>
        </p:nvSpPr>
        <p:spPr>
          <a:xfrm>
            <a:off x="2956443" y="2600183"/>
            <a:ext cx="60532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Merikarvian kunnan kuntastrategian 2026-2029</a:t>
            </a: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osa-alueista slogan, megatrendit, visio ja missio sekä menestys-</a:t>
            </a: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tekijät ovat tässä esiteltynä.</a:t>
            </a: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                   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F76E6DB-25A1-3D49-3692-3D21037314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6267"/>
            <a:ext cx="32060" cy="1846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i-FI" altLang="fi-FI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cs typeface="Segoe UI" panose="020B0502040204020203" pitchFamily="34" charset="0"/>
              </a:rPr>
              <a:t> </a:t>
            </a:r>
            <a:endParaRPr kumimoji="0" lang="fi-FI" altLang="fi-F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4">
            <a:hlinkClick r:id="rId3" tooltip="Alkuperäinen URL-osoite: https://merikarvia.sharepoint.com/:w:/r/sites/Esihenkilkokous/_layouts/15/Doc.aspx?sourcedoc=%7BE0F31DF1-38A6-4C2A-A48C-A98ED2C82CE3%7D&amp;file=Esihenkil%C3%B6kokous%2011.3%202025.docx&amp;action=default&amp;mobileredirect=true&amp;DefaultItemOpen=1. Napsauta tai napauta, jos luotat tähän linkkiin."/>
            <a:extLst>
              <a:ext uri="{FF2B5EF4-FFF2-40B4-BE49-F238E27FC236}">
                <a16:creationId xmlns:a16="http://schemas.microsoft.com/office/drawing/2014/main" id="{912C9851-2325-3980-B483-0C1D7529A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3651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B7ABA829-7FE2-FE88-2ACD-E9EF183E35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9105" y="0"/>
            <a:ext cx="2395652" cy="68580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655A040E-CE45-FB5C-A492-9ADC9DE295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393" y="670375"/>
            <a:ext cx="2305050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310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8F701-B2EA-2C4C-15BD-0DEA12354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F5A9F76-895C-FDA0-48AA-24DF9B9D73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fi-FI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Merikarvian </a:t>
            </a:r>
          </a:p>
          <a:p>
            <a:r>
              <a:rPr lang="fi-FI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kuntastrategian </a:t>
            </a:r>
          </a:p>
          <a:p>
            <a:r>
              <a:rPr lang="fi-FI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2026-2029 kärkiteemat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5786168-B4F6-797A-AC6F-DDC18E3559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6267"/>
            <a:ext cx="32060" cy="1846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i-FI" altLang="fi-FI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cs typeface="Segoe UI" panose="020B0502040204020203" pitchFamily="34" charset="0"/>
              </a:rPr>
              <a:t> </a:t>
            </a:r>
            <a:endParaRPr kumimoji="0" lang="fi-FI" altLang="fi-F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4">
            <a:hlinkClick r:id="rId3" tooltip="Alkuperäinen URL-osoite: https://merikarvia.sharepoint.com/:w:/r/sites/Esihenkilkokous/_layouts/15/Doc.aspx?sourcedoc=%7BE0F31DF1-38A6-4C2A-A48C-A98ED2C82CE3%7D&amp;file=Esihenkil%C3%B6kokous%2011.3%202025.docx&amp;action=default&amp;mobileredirect=true&amp;DefaultItemOpen=1. Napsauta tai napauta, jos luotat tähän linkkiin."/>
            <a:extLst>
              <a:ext uri="{FF2B5EF4-FFF2-40B4-BE49-F238E27FC236}">
                <a16:creationId xmlns:a16="http://schemas.microsoft.com/office/drawing/2014/main" id="{0135DA5F-80A9-824C-2EE6-6CE8DF9A3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3651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3CF1B5CC-F188-4887-C713-D7F97C74AA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4297" y="154536"/>
            <a:ext cx="7773953" cy="6548927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37C2BAE0-C384-F9F5-162B-4B9CB42BF15B}"/>
              </a:ext>
            </a:extLst>
          </p:cNvPr>
          <p:cNvSpPr txBox="1"/>
          <p:nvPr/>
        </p:nvSpPr>
        <p:spPr>
          <a:xfrm>
            <a:off x="831850" y="1768049"/>
            <a:ext cx="307767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Merikarvian kunnan  kuntastrategian 2026-2029 kärkiteemoiksi on </a:t>
            </a: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valittu alla olevat:</a:t>
            </a: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 - työ ja yrittäjyys</a:t>
            </a: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 - saavutettavuus</a:t>
            </a: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 - hyvinvointi</a:t>
            </a: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 - vetovoima</a:t>
            </a: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 - talous</a:t>
            </a: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Näiden parissa teemme jatkossakin töitä!</a:t>
            </a:r>
          </a:p>
        </p:txBody>
      </p:sp>
    </p:spTree>
    <p:extLst>
      <p:ext uri="{BB962C8B-B14F-4D97-AF65-F5344CB8AC3E}">
        <p14:creationId xmlns:p14="http://schemas.microsoft.com/office/powerpoint/2010/main" val="102945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48123-8844-2669-6AFA-E76ED5E8F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9935CA3-587E-2D3E-8222-E5B57E3243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4550" y="394645"/>
            <a:ext cx="10515600" cy="961291"/>
          </a:xfrm>
        </p:spPr>
        <p:txBody>
          <a:bodyPr>
            <a:normAutofit fontScale="85000" lnSpcReduction="20000"/>
          </a:bodyPr>
          <a:lstStyle/>
          <a:p>
            <a:r>
              <a:rPr lang="fi-FI" b="1" dirty="0">
                <a:solidFill>
                  <a:srgbClr val="000000"/>
                </a:solidFill>
                <a:latin typeface="calibri" panose="020F0502020204030204" pitchFamily="34" charset="0"/>
              </a:rPr>
              <a:t>Kuntastrategia 2026-2029</a:t>
            </a:r>
          </a:p>
          <a:p>
            <a:r>
              <a:rPr lang="fi-FI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Saavutettavuu</a:t>
            </a:r>
            <a:r>
              <a:rPr lang="fi-FI" b="1" dirty="0">
                <a:solidFill>
                  <a:srgbClr val="000000"/>
                </a:solidFill>
                <a:latin typeface="calibri" panose="020F0502020204030204" pitchFamily="34" charset="0"/>
              </a:rPr>
              <a:t>s: perusperiaatteet ja teemat</a:t>
            </a:r>
            <a:endParaRPr lang="fi-FI" sz="24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41543FE8-A46F-D29A-FD28-CFEA8EF9C655}"/>
              </a:ext>
            </a:extLst>
          </p:cNvPr>
          <p:cNvSpPr txBox="1"/>
          <p:nvPr/>
        </p:nvSpPr>
        <p:spPr>
          <a:xfrm>
            <a:off x="831850" y="1329971"/>
            <a:ext cx="1145345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Saavutettavuus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           Hyvät, turvalliset ja kustannustehokkaat liikenneratkaisut.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           Toisen asteen opiskelijoiden sujuvat jatkoyhteydet neuvotellaan koulutuksen järjestäjien kanssa. </a:t>
            </a: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           Kevyen liikenteen väylät asuintaajamiin</a:t>
            </a: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 yhteistoiminnassa ELY –keskuksen kanssa.</a:t>
            </a: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           Yksityistieverkon toimivuutta tuetaan.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         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 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Digitaalisen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saavutettavuuden turvaaminen.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Digitaalisuus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           Hyvät verkkoyhteydet koko kunnan alueelle.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           Edistetään koululaisten digioppimista.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           Valmistellaan Merikarvia-</a:t>
            </a:r>
            <a:r>
              <a:rPr kumimoji="0" lang="fi-FI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aplikaatio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ja sen käyttöönotto</a:t>
            </a:r>
          </a:p>
          <a:p>
            <a:pPr lvl="0"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            Hyödynnetään </a:t>
            </a:r>
            <a:r>
              <a:rPr lang="fi-FI" dirty="0" err="1">
                <a:solidFill>
                  <a:prstClr val="black"/>
                </a:solidFill>
                <a:latin typeface="Calibri" panose="020F0502020204030204"/>
              </a:rPr>
              <a:t>aplikaatioita</a:t>
            </a: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 hyvinvoinnin ja paikallisten palveluiden saavutettavuuden parantamiseksi.</a:t>
            </a: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Yhteydet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           Vaikutetaan ELY –keskukseen VT8:n liikenneratkaisujen saamiseksi investointilistalle ja toteutukseen</a:t>
            </a: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.</a:t>
            </a: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           Kauppasataman kehittäminen ja markkinointi (väylän ja satama-altaan syvennys).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           Vierasvenepalvelujen ja laiturikapasiteetin kehittäminen ja markkinointi.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           </a:t>
            </a:r>
            <a:r>
              <a:rPr kumimoji="0" lang="fi-FI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Ouran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saaristoyhteyksin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kehittäminen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03CBFE-07B0-05DA-C3B2-68248A647E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6267"/>
            <a:ext cx="32060" cy="1846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 </a:t>
            </a:r>
            <a:endParaRPr kumimoji="0" lang="fi-FI" alt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28" name="Picture 4">
            <a:hlinkClick r:id="rId3" tooltip="Alkuperäinen URL-osoite: https://merikarvia.sharepoint.com/:w:/r/sites/Esihenkilkokous/_layouts/15/Doc.aspx?sourcedoc=%7BE0F31DF1-38A6-4C2A-A48C-A98ED2C82CE3%7D&amp;file=Esihenkil%C3%B6kokous%2011.3%202025.docx&amp;action=default&amp;mobileredirect=true&amp;DefaultItemOpen=1. Napsauta tai napauta, jos luotat tähän linkkiin."/>
            <a:extLst>
              <a:ext uri="{FF2B5EF4-FFF2-40B4-BE49-F238E27FC236}">
                <a16:creationId xmlns:a16="http://schemas.microsoft.com/office/drawing/2014/main" id="{E3E7C9BA-C5AA-56AF-24D7-FB13862B3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3651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2246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02E788-E02E-F8DD-5C27-7FE948D87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150FFC7-715D-E78D-13E1-54D7FB8C5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88081"/>
            <a:ext cx="10515600" cy="961291"/>
          </a:xfrm>
        </p:spPr>
        <p:txBody>
          <a:bodyPr>
            <a:normAutofit fontScale="85000" lnSpcReduction="20000"/>
          </a:bodyPr>
          <a:lstStyle/>
          <a:p>
            <a:r>
              <a:rPr lang="fi-FI" b="1" dirty="0">
                <a:solidFill>
                  <a:srgbClr val="000000"/>
                </a:solidFill>
                <a:latin typeface="calibri" panose="020F0502020204030204" pitchFamily="34" charset="0"/>
              </a:rPr>
              <a:t>Kuntastrategia 2026-2029</a:t>
            </a:r>
          </a:p>
          <a:p>
            <a:r>
              <a:rPr lang="fi-FI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Saavutettavuus: </a:t>
            </a:r>
            <a:r>
              <a:rPr lang="fi-FI" b="1" dirty="0">
                <a:solidFill>
                  <a:srgbClr val="000000"/>
                </a:solidFill>
                <a:latin typeface="calibri" panose="020F0502020204030204" pitchFamily="34" charset="0"/>
              </a:rPr>
              <a:t>toimenpiteet, mittarit ja tavoitteet</a:t>
            </a:r>
            <a:endParaRPr lang="fi-FI" sz="24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FBDB4762-F21C-6A3A-54FD-77F709ADBFB4}"/>
              </a:ext>
            </a:extLst>
          </p:cNvPr>
          <p:cNvSpPr txBox="1"/>
          <p:nvPr/>
        </p:nvSpPr>
        <p:spPr>
          <a:xfrm>
            <a:off x="831850" y="1329971"/>
            <a:ext cx="11453456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b="1" dirty="0">
                <a:solidFill>
                  <a:prstClr val="black"/>
                </a:solidFill>
                <a:latin typeface="Calibri" panose="020F0502020204030204"/>
              </a:rPr>
              <a:t>Toimenpide	Mittari		Tavoite 2026	Tavoite 2027	Tavoite 2028	Tavoite 2029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Digitaalinen			Markkina-	</a:t>
            </a:r>
            <a:r>
              <a:rPr lang="fi-FI" dirty="0" err="1">
                <a:solidFill>
                  <a:prstClr val="black"/>
                </a:solidFill>
                <a:latin typeface="Calibri" panose="020F0502020204030204"/>
              </a:rPr>
              <a:t>Markkinaehtoi</a:t>
            </a: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-	Kunta mukaan	Kunta mukaan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kumimoji="0" lang="fi-FI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aavutettavuus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Valokuituverkko	ehtoisuus		</a:t>
            </a:r>
            <a:r>
              <a:rPr kumimoji="0" lang="fi-FI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sena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jatketaan	mahdolliseen	mahdolliseen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				lähtökohtana			hankkeeseen,	hankkeeseen,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								syrjäalueet	syrjäalueet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Merikarvia	</a:t>
            </a:r>
            <a:r>
              <a:rPr kumimoji="0" lang="fi-FI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Aplikaatio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	Valmistelua	Käyttöönotto-	Käyttöönotto	Kehittäminen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 err="1">
                <a:solidFill>
                  <a:srgbClr val="333333"/>
                </a:solidFill>
                <a:latin typeface="calibri" panose="020F0502020204030204" pitchFamily="34" charset="0"/>
              </a:rPr>
              <a:t>aplikaatio</a:t>
            </a:r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						pilotti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Meriväylän 	Syvennys		Suunnittelu- 	Suunnittelu	Toteutusrahan	Toteutuksen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syventäminen	6 metriin		rahan hakeminen			hakeminen	käynnistäminen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lvl="0" fontAlgn="base">
              <a:defRPr/>
            </a:pPr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Teiden ja 		asfaltointien	Esim. Kauppatien	Omien teiden	Esim. Meritien	Omien teiden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alueiden 		määrä		asfaltointi (ELY)	päällystäminen	asfaltointi (ELY)	asfaltointi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asfaltointi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Aaltorata		hankkeen edisty-	Neuvotteluissa	Neuvotteluissa	Suunnitelmassa 	Vaikuttaminen	 </a:t>
            </a:r>
          </a:p>
          <a:p>
            <a:pPr lvl="0" fontAlgn="base">
              <a:defRPr/>
            </a:pPr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		</a:t>
            </a:r>
            <a:r>
              <a:rPr lang="fi-FI" dirty="0" err="1">
                <a:solidFill>
                  <a:srgbClr val="333333"/>
                </a:solidFill>
                <a:latin typeface="calibri" panose="020F0502020204030204" pitchFamily="34" charset="0"/>
              </a:rPr>
              <a:t>minen</a:t>
            </a:r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		oleminen		oleminen		Merikarvia mukana	rakentamispäätökseen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9E1DC4-F2CB-5104-C03B-989FE2B56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6267"/>
            <a:ext cx="32060" cy="1846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 </a:t>
            </a:r>
            <a:endParaRPr kumimoji="0" lang="fi-FI" alt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28" name="Picture 4">
            <a:hlinkClick r:id="rId3" tooltip="Alkuperäinen URL-osoite: https://merikarvia.sharepoint.com/:w:/r/sites/Esihenkilkokous/_layouts/15/Doc.aspx?sourcedoc=%7BE0F31DF1-38A6-4C2A-A48C-A98ED2C82CE3%7D&amp;file=Esihenkil%C3%B6kokous%2011.3%202025.docx&amp;action=default&amp;mobileredirect=true&amp;DefaultItemOpen=1. Napsauta tai napauta, jos luotat tähän linkkiin."/>
            <a:extLst>
              <a:ext uri="{FF2B5EF4-FFF2-40B4-BE49-F238E27FC236}">
                <a16:creationId xmlns:a16="http://schemas.microsoft.com/office/drawing/2014/main" id="{8E091A0E-BABE-DA25-AFD8-0B4CC4A5B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3651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1981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D10ED-28A6-9114-AFFD-2402AF35A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26223BB-73E7-D0C2-BFCD-5D0346556D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b="1" dirty="0">
                <a:solidFill>
                  <a:srgbClr val="000000"/>
                </a:solidFill>
                <a:latin typeface="calibri" panose="020F0502020204030204" pitchFamily="34" charset="0"/>
              </a:rPr>
              <a:t>Kuntastrategia 2026-2029</a:t>
            </a:r>
          </a:p>
          <a:p>
            <a:r>
              <a:rPr lang="fi-FI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Hyvinvointi</a:t>
            </a:r>
            <a:r>
              <a:rPr lang="fi-FI" b="1" dirty="0">
                <a:solidFill>
                  <a:srgbClr val="000000"/>
                </a:solidFill>
                <a:latin typeface="calibri" panose="020F0502020204030204" pitchFamily="34" charset="0"/>
              </a:rPr>
              <a:t>: perusperiaatteet ja teemat</a:t>
            </a:r>
            <a:endParaRPr lang="fi-FI" sz="24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6D0C3A84-3E6C-7E9B-9980-0B5420FDEA22}"/>
              </a:ext>
            </a:extLst>
          </p:cNvPr>
          <p:cNvSpPr txBox="1"/>
          <p:nvPr/>
        </p:nvSpPr>
        <p:spPr>
          <a:xfrm>
            <a:off x="738544" y="1441938"/>
            <a:ext cx="1145345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Sote- ja työllisyyspalveluiden varmistaminen yhteistoiminnassa virka- ja luottamushenkilöjohdon kesken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b="1" dirty="0">
                <a:solidFill>
                  <a:prstClr val="black"/>
                </a:solidFill>
                <a:latin typeface="Calibri" panose="020F0502020204030204"/>
              </a:rPr>
              <a:t>	          </a:t>
            </a: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Kunnan</a:t>
            </a:r>
            <a:r>
              <a:rPr lang="fi-FI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oman </a:t>
            </a:r>
            <a:r>
              <a:rPr lang="fi-FI" dirty="0" err="1">
                <a:solidFill>
                  <a:prstClr val="black"/>
                </a:solidFill>
                <a:latin typeface="Calibri" panose="020F0502020204030204"/>
              </a:rPr>
              <a:t>hyte</a:t>
            </a: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 –toiminnan kehittäminen</a:t>
            </a: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Harrastusmahdollisuuksien takaaminen</a:t>
            </a: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                          Kiinteistöistä ja infrasta huolehtiminen.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Syrjäytymisen ehkäisy</a:t>
            </a: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                          Pienet ryhmäkoot varhaiskasvatuksessa ja koulussa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                          Nuorisonpalveluista huolehtiminen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                          Kansalaisopistotoiminnan turvaaminen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                          Eläkeläisjärjestöjen toiminnan turvaaminen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	          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Ystävätoiminnan tukeminen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Kuntalaisten yhteisöllisyyden tukeminen</a:t>
            </a: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                           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Yhteisöjen kannustaminen matalankynnyksen toimintaan.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	          Lasten ja nuorten yhteisöllisyyden edistäminen, osallisena olemisen lähtökohta</a:t>
            </a: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prstClr val="black"/>
              </a:solidFill>
              <a:latin typeface="Calibri" panose="020F0502020204030204"/>
            </a:endParaRPr>
          </a:p>
          <a:p>
            <a:pPr lvl="0">
              <a:defRPr/>
            </a:pPr>
            <a:r>
              <a:rPr lang="fi-FI" b="1" dirty="0">
                <a:solidFill>
                  <a:prstClr val="black"/>
                </a:solidFill>
              </a:rPr>
              <a:t>Hyvinvoinnin näkyväksi tekeminen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1645D8-327D-308E-42DE-4FC02D74D3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6267"/>
            <a:ext cx="32060" cy="1846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 </a:t>
            </a:r>
            <a:endParaRPr kumimoji="0" lang="fi-FI" alt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28" name="Picture 4">
            <a:hlinkClick r:id="rId3" tooltip="Alkuperäinen URL-osoite: https://merikarvia.sharepoint.com/:w:/r/sites/Esihenkilkokous/_layouts/15/Doc.aspx?sourcedoc=%7BE0F31DF1-38A6-4C2A-A48C-A98ED2C82CE3%7D&amp;file=Esihenkil%C3%B6kokous%2011.3%202025.docx&amp;action=default&amp;mobileredirect=true&amp;DefaultItemOpen=1. Napsauta tai napauta, jos luotat tähän linkkiin."/>
            <a:extLst>
              <a:ext uri="{FF2B5EF4-FFF2-40B4-BE49-F238E27FC236}">
                <a16:creationId xmlns:a16="http://schemas.microsoft.com/office/drawing/2014/main" id="{5955F798-AF29-C93A-DB37-73DD7358C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3651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243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B7F25-66A0-EDE0-4DF0-115BD995B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27643F5-865D-4D31-D0F5-EFCAD1D90A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4550" y="507745"/>
            <a:ext cx="10515600" cy="961291"/>
          </a:xfrm>
        </p:spPr>
        <p:txBody>
          <a:bodyPr>
            <a:normAutofit fontScale="85000" lnSpcReduction="20000"/>
          </a:bodyPr>
          <a:lstStyle/>
          <a:p>
            <a:r>
              <a:rPr lang="fi-FI" b="1" dirty="0">
                <a:solidFill>
                  <a:srgbClr val="000000"/>
                </a:solidFill>
                <a:latin typeface="calibri" panose="020F0502020204030204" pitchFamily="34" charset="0"/>
              </a:rPr>
              <a:t>Kuntastrategia 2026-2029</a:t>
            </a:r>
          </a:p>
          <a:p>
            <a:r>
              <a:rPr lang="fi-FI" b="1" dirty="0">
                <a:solidFill>
                  <a:srgbClr val="000000"/>
                </a:solidFill>
                <a:latin typeface="calibri" panose="020F0502020204030204" pitchFamily="34" charset="0"/>
              </a:rPr>
              <a:t>Hyvinvointi: toimenpiteet, mittarit ja tavoitteet</a:t>
            </a:r>
            <a:endParaRPr lang="fi-FI" sz="24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CC97AF9B-F2F7-AA2C-D3CB-3952C1E73A7A}"/>
              </a:ext>
            </a:extLst>
          </p:cNvPr>
          <p:cNvSpPr txBox="1"/>
          <p:nvPr/>
        </p:nvSpPr>
        <p:spPr>
          <a:xfrm>
            <a:off x="831850" y="1329971"/>
            <a:ext cx="11453456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b="1" dirty="0">
                <a:solidFill>
                  <a:prstClr val="black"/>
                </a:solidFill>
                <a:latin typeface="Calibri" panose="020F0502020204030204"/>
              </a:rPr>
              <a:t>Toimenpide	Mittari		Tavoite 2026	Tavoite 2027	Tavoite 2028	Tavoite 2029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Sotepalveluiden	Vuokrasopimusten	Nykyinen		Nykyinen		</a:t>
            </a: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N</a:t>
            </a:r>
            <a:r>
              <a:rPr kumimoji="0" lang="fi-FI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ykyinen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	Nykyinen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varmistaminen	määrä		taso		taso		taso		taso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Kansalaisopisto-	Osallistujamäärä	Kasvava		Kasvava		Kasvava		Kasvava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toiminnan turvaa-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 err="1">
                <a:solidFill>
                  <a:prstClr val="black"/>
                </a:solidFill>
                <a:latin typeface="Calibri" panose="020F0502020204030204"/>
              </a:rPr>
              <a:t>minen</a:t>
            </a:r>
            <a:endParaRPr lang="fi-FI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Pienet ryhmäkoot	Ryhmäkoko	Nykytila		Nykytila		Nykytila		Nykytila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varhaiskasvatuksessa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ja koulussa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Nuorisopalveluis-	Osallistujamäärä	Kasvava		Kasvava		Kasvava		Kasvava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 err="1">
                <a:solidFill>
                  <a:prstClr val="black"/>
                </a:solidFill>
                <a:latin typeface="Calibri" panose="020F0502020204030204"/>
              </a:rPr>
              <a:t>ta</a:t>
            </a: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 huolehtiminen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Lasten ja nuorten	Kouluterveyskysely	Tulosten yleinen	Tulosten yleinen	Tulosten yleinen	Tulosten yleinen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hyvinvointi			parantuminen	parantuminen	parantuminen	parantuminen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3F20BA-8ECA-DCFF-81EE-80A7106E73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6267"/>
            <a:ext cx="32060" cy="1846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 </a:t>
            </a:r>
            <a:endParaRPr kumimoji="0" lang="fi-FI" alt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28" name="Picture 4">
            <a:hlinkClick r:id="rId3" tooltip="Alkuperäinen URL-osoite: https://merikarvia.sharepoint.com/:w:/r/sites/Esihenkilkokous/_layouts/15/Doc.aspx?sourcedoc=%7BE0F31DF1-38A6-4C2A-A48C-A98ED2C82CE3%7D&amp;file=Esihenkil%C3%B6kokous%2011.3%202025.docx&amp;action=default&amp;mobileredirect=true&amp;DefaultItemOpen=1. Napsauta tai napauta, jos luotat tähän linkkiin."/>
            <a:extLst>
              <a:ext uri="{FF2B5EF4-FFF2-40B4-BE49-F238E27FC236}">
                <a16:creationId xmlns:a16="http://schemas.microsoft.com/office/drawing/2014/main" id="{666EEE08-1548-0651-8683-EA7C075E7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3651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0388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BB777-5F13-9A95-5732-179DDEE03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557D66D-6BA5-4B42-52D0-CA88CC3250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b="1" dirty="0">
                <a:solidFill>
                  <a:srgbClr val="000000"/>
                </a:solidFill>
                <a:latin typeface="calibri" panose="020F0502020204030204" pitchFamily="34" charset="0"/>
              </a:rPr>
              <a:t>Kuntastrategia 2026-2029</a:t>
            </a:r>
          </a:p>
          <a:p>
            <a:r>
              <a:rPr lang="fi-FI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Vetovoima</a:t>
            </a:r>
            <a:r>
              <a:rPr lang="fi-FI" b="1" dirty="0">
                <a:solidFill>
                  <a:srgbClr val="000000"/>
                </a:solidFill>
                <a:latin typeface="calibri" panose="020F0502020204030204" pitchFamily="34" charset="0"/>
              </a:rPr>
              <a:t>: perusperiaatteet ja teemat</a:t>
            </a:r>
            <a:endParaRPr lang="fi-FI" sz="24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E6F34067-31A4-0126-DC09-7FB90A70D940}"/>
              </a:ext>
            </a:extLst>
          </p:cNvPr>
          <p:cNvSpPr txBox="1"/>
          <p:nvPr/>
        </p:nvSpPr>
        <p:spPr>
          <a:xfrm>
            <a:off x="738544" y="1441938"/>
            <a:ext cx="1145345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YLEISTÄ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Lähtökohtana vetovoimalle on positiivinen kuntabrändi: Kummallisen kodikas 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Lisätään huomiota paikkojen kunnossa olemiseen</a:t>
            </a: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b="1" dirty="0">
                <a:solidFill>
                  <a:prstClr val="black"/>
                </a:solidFill>
                <a:latin typeface="Calibri" panose="020F0502020204030204"/>
              </a:rPr>
              <a:t>MARKKINOINTI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Tehokas markkinointi​, joka edistää vetovoimaa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Matkailuyrittäjyyden ja luontomatkailun kehittäminen​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Tulee jatkossa näkyä muuallakin kuin sosiaalisessa mediassa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Kolmannen sektorin aktiivisuus paremmin esille myös kunnan markkinointikanavissa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TAPAHTUMAT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Monipuolisten kulttuuritapahtumien tarjoaminen ja mahdollistaminen​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Liikunta- ja harrastusmahdollisuuksien ylläpitäminen ja kehittäminen​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b="1" dirty="0">
                <a:solidFill>
                  <a:prstClr val="black"/>
                </a:solidFill>
                <a:latin typeface="Calibri" panose="020F0502020204030204"/>
              </a:rPr>
              <a:t>TOIMINTA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Laadukas varhaiskasvatus ja opetustoiminta</a:t>
            </a:r>
          </a:p>
          <a:p>
            <a:pPr lvl="0" fontAlgn="base">
              <a:defRPr/>
            </a:pPr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Vuokra-asuntotuotantoa lisätään ja sillä mahdollistetaan muuttaminen kuntaan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BB897C-125F-813C-14BB-A7D088C847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6267"/>
            <a:ext cx="32060" cy="1846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 </a:t>
            </a:r>
            <a:endParaRPr kumimoji="0" lang="fi-FI" alt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28" name="Picture 4">
            <a:hlinkClick r:id="rId3" tooltip="Alkuperäinen URL-osoite: https://merikarvia.sharepoint.com/:w:/r/sites/Esihenkilkokous/_layouts/15/Doc.aspx?sourcedoc=%7BE0F31DF1-38A6-4C2A-A48C-A98ED2C82CE3%7D&amp;file=Esihenkil%C3%B6kokous%2011.3%202025.docx&amp;action=default&amp;mobileredirect=true&amp;DefaultItemOpen=1. Napsauta tai napauta, jos luotat tähän linkkiin."/>
            <a:extLst>
              <a:ext uri="{FF2B5EF4-FFF2-40B4-BE49-F238E27FC236}">
                <a16:creationId xmlns:a16="http://schemas.microsoft.com/office/drawing/2014/main" id="{9E383C70-8F25-634F-BA33-8F57D1479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3651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011729"/>
      </p:ext>
    </p:extLst>
  </p:cSld>
  <p:clrMapOvr>
    <a:masterClrMapping/>
  </p:clrMapOvr>
</p:sld>
</file>

<file path=ppt/theme/theme1.xml><?xml version="1.0" encoding="utf-8"?>
<a:theme xmlns:a="http://schemas.openxmlformats.org/drawingml/2006/main" name="Merikarvia teema">
  <a:themeElements>
    <a:clrScheme name="Merikarvia">
      <a:dk1>
        <a:srgbClr val="191919"/>
      </a:dk1>
      <a:lt1>
        <a:srgbClr val="FFFFFF"/>
      </a:lt1>
      <a:dk2>
        <a:srgbClr val="003663"/>
      </a:dk2>
      <a:lt2>
        <a:srgbClr val="F4EBE1"/>
      </a:lt2>
      <a:accent1>
        <a:srgbClr val="FF8200"/>
      </a:accent1>
      <a:accent2>
        <a:srgbClr val="DB4141"/>
      </a:accent2>
      <a:accent3>
        <a:srgbClr val="F4CC41"/>
      </a:accent3>
      <a:accent4>
        <a:srgbClr val="AA8B63"/>
      </a:accent4>
      <a:accent5>
        <a:srgbClr val="097C32"/>
      </a:accent5>
      <a:accent6>
        <a:srgbClr val="8BDB63"/>
      </a:accent6>
      <a:hlink>
        <a:srgbClr val="DB4141"/>
      </a:hlink>
      <a:folHlink>
        <a:srgbClr val="FF82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11767</TotalTime>
  <Words>1876</Words>
  <Application>Microsoft Office PowerPoint</Application>
  <PresentationFormat>Laajakuva</PresentationFormat>
  <Paragraphs>389</Paragraphs>
  <Slides>19</Slides>
  <Notes>19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19</vt:i4>
      </vt:variant>
    </vt:vector>
  </HeadingPairs>
  <TitlesOfParts>
    <vt:vector size="25" baseType="lpstr">
      <vt:lpstr>Aptos</vt:lpstr>
      <vt:lpstr>Arial</vt:lpstr>
      <vt:lpstr>calibri</vt:lpstr>
      <vt:lpstr>calibri</vt:lpstr>
      <vt:lpstr>Tinos</vt:lpstr>
      <vt:lpstr>Merikarvia teema</vt:lpstr>
      <vt:lpstr>Kyyry 29.1.2026  - Talouden kokonaisuus - Kuntastrategia 2026-2029  - Tuorilan teollisuushallin tilanne - Sahan alueen neuvottelut  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Manager/>
  <Company>Staart Oy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PowerPoint-presentaatiopohja</dc:title>
  <dc:subject/>
  <dc:creator>Merikarvian kunta</dc:creator>
  <cp:keywords/>
  <dc:description/>
  <cp:lastModifiedBy>Juha Vasama</cp:lastModifiedBy>
  <cp:revision>90</cp:revision>
  <cp:lastPrinted>2018-05-22T11:08:06Z</cp:lastPrinted>
  <dcterms:created xsi:type="dcterms:W3CDTF">2018-05-22T06:23:20Z</dcterms:created>
  <dcterms:modified xsi:type="dcterms:W3CDTF">2026-01-29T14:30:41Z</dcterms:modified>
  <cp:category/>
</cp:coreProperties>
</file>